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  <p:sldMasterId id="2147483696" r:id="rId3"/>
  </p:sldMasterIdLst>
  <p:notesMasterIdLst>
    <p:notesMasterId r:id="rId20"/>
  </p:notesMasterIdLst>
  <p:sldIdLst>
    <p:sldId id="297" r:id="rId4"/>
    <p:sldId id="262" r:id="rId5"/>
    <p:sldId id="263" r:id="rId6"/>
    <p:sldId id="277" r:id="rId7"/>
    <p:sldId id="278" r:id="rId8"/>
    <p:sldId id="279" r:id="rId9"/>
    <p:sldId id="281" r:id="rId10"/>
    <p:sldId id="282" r:id="rId11"/>
    <p:sldId id="283" r:id="rId12"/>
    <p:sldId id="284" r:id="rId13"/>
    <p:sldId id="285" r:id="rId14"/>
    <p:sldId id="265" r:id="rId15"/>
    <p:sldId id="259" r:id="rId16"/>
    <p:sldId id="260" r:id="rId17"/>
    <p:sldId id="261" r:id="rId18"/>
    <p:sldId id="295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A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509"/>
    <p:restoredTop sz="94646"/>
  </p:normalViewPr>
  <p:slideViewPr>
    <p:cSldViewPr snapToGrid="0" snapToObjects="1">
      <p:cViewPr varScale="1">
        <p:scale>
          <a:sx n="104" d="100"/>
          <a:sy n="104" d="100"/>
        </p:scale>
        <p:origin x="13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.png>
</file>

<file path=ppt/media/image11.png>
</file>

<file path=ppt/media/image12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1BFD7-4D87-6C46-8AED-1D2E2A705D50}" type="datetimeFigureOut">
              <a:rPr lang="en-US" smtClean="0"/>
              <a:t>2/3/20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4877B1-D120-2749-B984-218859836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87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22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51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4409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7875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2170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60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947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61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44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899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1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81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15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FCB97-F2D8-544A-BFDD-996F62DC3C80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B5CA7-2667-AD4B-B719-AB86F7D3A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94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4.tiff"/><Relationship Id="rId7" Type="http://schemas.openxmlformats.org/officeDocument/2006/relationships/image" Target="../media/image7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6363024"/>
            <a:ext cx="9144000" cy="4949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B4AD5AD-ECB2-FC4D-98F1-A18C029EB8A5}"/>
              </a:ext>
            </a:extLst>
          </p:cNvPr>
          <p:cNvSpPr txBox="1">
            <a:spLocks/>
          </p:cNvSpPr>
          <p:nvPr/>
        </p:nvSpPr>
        <p:spPr>
          <a:xfrm>
            <a:off x="321014" y="342899"/>
            <a:ext cx="8662348" cy="6283514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spc="300" dirty="0">
                <a:latin typeface="Avenir Light" panose="020B0402020203020204" pitchFamily="34" charset="77"/>
              </a:rPr>
              <a:t>   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16CC79-52D7-E441-87A3-F66ACE43C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045" y="342899"/>
            <a:ext cx="6725861" cy="66191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72787A-0CE1-9549-A411-E81F352E0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470" y="4916390"/>
            <a:ext cx="3855570" cy="159871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8838" y="540938"/>
            <a:ext cx="7886700" cy="4486274"/>
          </a:xfrm>
          <a:noFill/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r>
              <a:rPr lang="en-US" sz="4800" dirty="0"/>
              <a:t>Building the </a:t>
            </a:r>
            <a:r>
              <a:rPr lang="en-US" sz="4800" dirty="0" err="1"/>
              <a:t>SPPf</a:t>
            </a:r>
            <a:r>
              <a:rPr lang="en-US" sz="4800" dirty="0"/>
              <a:t> model</a:t>
            </a:r>
          </a:p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421979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606722" y="471398"/>
            <a:ext cx="7968940" cy="46811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570" y="5192170"/>
            <a:ext cx="6809213" cy="972525"/>
          </a:xfrm>
          <a:solidFill>
            <a:schemeClr val="bg1"/>
          </a:solidFill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/>
              <a:t>The immune are also susceptible to infection with a higher probability of developing an asymptomatic infection</a:t>
            </a:r>
          </a:p>
        </p:txBody>
      </p:sp>
      <p:sp>
        <p:nvSpPr>
          <p:cNvPr id="30" name="Rounded Rectangle 29"/>
          <p:cNvSpPr>
            <a:spLocks noChangeAspect="1"/>
          </p:cNvSpPr>
          <p:nvPr/>
        </p:nvSpPr>
        <p:spPr>
          <a:xfrm>
            <a:off x="4133992" y="1489085"/>
            <a:ext cx="457200" cy="4572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rgbClr val="000000"/>
                </a:solidFill>
              </a:rPr>
              <a:t>I</a:t>
            </a:r>
            <a:r>
              <a:rPr lang="en-US" sz="2000" b="1" baseline="-25000">
                <a:solidFill>
                  <a:srgbClr val="000000"/>
                </a:solidFill>
              </a:rPr>
              <a:t>a</a:t>
            </a:r>
            <a:endParaRPr lang="en-US" sz="2000" b="1">
              <a:solidFill>
                <a:srgbClr val="000000"/>
              </a:solidFill>
            </a:endParaRPr>
          </a:p>
        </p:txBody>
      </p:sp>
      <p:cxnSp>
        <p:nvCxnSpPr>
          <p:cNvPr id="39" name="Straight Arrow Connector 38"/>
          <p:cNvCxnSpPr>
            <a:stCxn id="17" idx="3"/>
          </p:cNvCxnSpPr>
          <p:nvPr/>
        </p:nvCxnSpPr>
        <p:spPr>
          <a:xfrm>
            <a:off x="4579890" y="1038510"/>
            <a:ext cx="1769286" cy="642811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>
            <a:spLocks noChangeAspect="1"/>
          </p:cNvSpPr>
          <p:nvPr/>
        </p:nvSpPr>
        <p:spPr>
          <a:xfrm>
            <a:off x="4103370" y="3481659"/>
            <a:ext cx="457200" cy="4572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rgbClr val="000000"/>
                </a:solidFill>
              </a:rPr>
              <a:t>T</a:t>
            </a:r>
            <a:r>
              <a:rPr lang="en-US" sz="2000" b="1" baseline="-25000">
                <a:solidFill>
                  <a:srgbClr val="000000"/>
                </a:solidFill>
              </a:rPr>
              <a:t>h</a:t>
            </a:r>
            <a:endParaRPr lang="en-US" sz="2000" b="1">
              <a:solidFill>
                <a:srgbClr val="000000"/>
              </a:solidFill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1302266" y="809910"/>
            <a:ext cx="6007557" cy="4212685"/>
            <a:chOff x="1302266" y="809910"/>
            <a:chExt cx="6007557" cy="4212685"/>
          </a:xfrm>
        </p:grpSpPr>
        <p:sp>
          <p:nvSpPr>
            <p:cNvPr id="25" name="TextBox 24"/>
            <p:cNvSpPr txBox="1"/>
            <p:nvPr/>
          </p:nvSpPr>
          <p:spPr>
            <a:xfrm>
              <a:off x="1302266" y="4653263"/>
              <a:ext cx="14824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Non-Immune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040031" y="4652561"/>
              <a:ext cx="1269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Immune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94895" y="4653263"/>
              <a:ext cx="1269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Infectious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818586" y="1916651"/>
              <a:ext cx="455737" cy="461096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S</a:t>
              </a:r>
              <a:endParaRPr lang="en-US" sz="2000" b="1" baseline="-25000">
                <a:solidFill>
                  <a:srgbClr val="000000"/>
                </a:solidFill>
              </a:endParaRPr>
            </a:p>
          </p:txBody>
        </p:sp>
        <p:sp>
          <p:nvSpPr>
            <p:cNvPr id="17" name="Rounded Rectangle 16"/>
            <p:cNvSpPr>
              <a:spLocks noChangeAspect="1"/>
            </p:cNvSpPr>
            <p:nvPr/>
          </p:nvSpPr>
          <p:spPr>
            <a:xfrm>
              <a:off x="4122690" y="809910"/>
              <a:ext cx="457200" cy="457200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I</a:t>
              </a:r>
              <a:r>
                <a:rPr lang="en-US" sz="2000" b="1" baseline="-25000">
                  <a:solidFill>
                    <a:srgbClr val="000000"/>
                  </a:solidFill>
                </a:rPr>
                <a:t>n</a:t>
              </a:r>
              <a:endParaRPr lang="en-US" sz="2000" b="1">
                <a:solidFill>
                  <a:srgbClr val="000000"/>
                </a:solidFill>
              </a:endParaRPr>
            </a:p>
          </p:txBody>
        </p:sp>
        <p:sp>
          <p:nvSpPr>
            <p:cNvPr id="18" name="Rounded Rectangle 17"/>
            <p:cNvSpPr>
              <a:spLocks noChangeAspect="1"/>
            </p:cNvSpPr>
            <p:nvPr/>
          </p:nvSpPr>
          <p:spPr>
            <a:xfrm>
              <a:off x="6349176" y="1569548"/>
              <a:ext cx="457200" cy="457200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R</a:t>
              </a:r>
            </a:p>
          </p:txBody>
        </p:sp>
        <p:sp>
          <p:nvSpPr>
            <p:cNvPr id="31" name="Rounded Rectangle 30"/>
            <p:cNvSpPr>
              <a:spLocks noChangeAspect="1"/>
            </p:cNvSpPr>
            <p:nvPr/>
          </p:nvSpPr>
          <p:spPr>
            <a:xfrm>
              <a:off x="4136097" y="2141415"/>
              <a:ext cx="457200" cy="457200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I</a:t>
              </a:r>
              <a:r>
                <a:rPr lang="en-US" sz="2000" b="1" baseline="-25000">
                  <a:solidFill>
                    <a:srgbClr val="000000"/>
                  </a:solidFill>
                </a:rPr>
                <a:t>c</a:t>
              </a:r>
              <a:endParaRPr lang="en-US" sz="2000" b="1">
                <a:solidFill>
                  <a:srgbClr val="000000"/>
                </a:solidFill>
              </a:endParaRPr>
            </a:p>
          </p:txBody>
        </p:sp>
        <p:sp>
          <p:nvSpPr>
            <p:cNvPr id="32" name="Rounded Rectangle 31"/>
            <p:cNvSpPr>
              <a:spLocks noChangeAspect="1"/>
            </p:cNvSpPr>
            <p:nvPr/>
          </p:nvSpPr>
          <p:spPr>
            <a:xfrm>
              <a:off x="4135360" y="2819732"/>
              <a:ext cx="457200" cy="459418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I</a:t>
              </a:r>
              <a:r>
                <a:rPr lang="en-US" sz="2000" b="1" baseline="-25000">
                  <a:solidFill>
                    <a:srgbClr val="000000"/>
                  </a:solidFill>
                </a:rPr>
                <a:t>s</a:t>
              </a:r>
              <a:endParaRPr lang="en-US" sz="2000" b="1">
                <a:solidFill>
                  <a:srgbClr val="000000"/>
                </a:solidFill>
              </a:endParaRPr>
            </a:p>
          </p:txBody>
        </p:sp>
        <p:cxnSp>
          <p:nvCxnSpPr>
            <p:cNvPr id="13" name="Straight Arrow Connector 12"/>
            <p:cNvCxnSpPr>
              <a:stCxn id="14" idx="3"/>
              <a:endCxn id="17" idx="1"/>
            </p:cNvCxnSpPr>
            <p:nvPr/>
          </p:nvCxnSpPr>
          <p:spPr>
            <a:xfrm flipV="1">
              <a:off x="2274323" y="1038510"/>
              <a:ext cx="1848367" cy="1108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14" idx="3"/>
            </p:cNvCxnSpPr>
            <p:nvPr/>
          </p:nvCxnSpPr>
          <p:spPr>
            <a:xfrm flipV="1">
              <a:off x="2274323" y="1744918"/>
              <a:ext cx="1859669" cy="40228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14" idx="3"/>
              <a:endCxn id="31" idx="1"/>
            </p:cNvCxnSpPr>
            <p:nvPr/>
          </p:nvCxnSpPr>
          <p:spPr>
            <a:xfrm>
              <a:off x="2274323" y="2147199"/>
              <a:ext cx="1861774" cy="2228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4238048" y="2598885"/>
              <a:ext cx="4470" cy="2286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 flipV="1">
              <a:off x="4474371" y="1923784"/>
              <a:ext cx="5305" cy="229754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H="1" flipV="1">
              <a:off x="4479062" y="2590102"/>
              <a:ext cx="6532" cy="228685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H="1" flipV="1">
              <a:off x="4479676" y="1267110"/>
              <a:ext cx="5305" cy="209528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ounded Rectangle 32"/>
            <p:cNvSpPr>
              <a:spLocks noChangeAspect="1"/>
            </p:cNvSpPr>
            <p:nvPr/>
          </p:nvSpPr>
          <p:spPr>
            <a:xfrm>
              <a:off x="6350228" y="2472875"/>
              <a:ext cx="457200" cy="457200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H</a:t>
              </a:r>
            </a:p>
          </p:txBody>
        </p:sp>
        <p:sp>
          <p:nvSpPr>
            <p:cNvPr id="35" name="Rounded Rectangle 34"/>
            <p:cNvSpPr>
              <a:spLocks noChangeAspect="1"/>
            </p:cNvSpPr>
            <p:nvPr/>
          </p:nvSpPr>
          <p:spPr>
            <a:xfrm>
              <a:off x="4122690" y="4112080"/>
              <a:ext cx="457200" cy="459418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T</a:t>
              </a:r>
              <a:r>
                <a:rPr lang="en-US" sz="2000" b="1" baseline="-25000">
                  <a:solidFill>
                    <a:srgbClr val="000000"/>
                  </a:solidFill>
                </a:rPr>
                <a:t>o</a:t>
              </a:r>
              <a:endParaRPr lang="en-US" sz="2000" b="1">
                <a:solidFill>
                  <a:srgbClr val="000000"/>
                </a:solidFill>
              </a:endParaRPr>
            </a:p>
          </p:txBody>
        </p:sp>
        <p:cxnSp>
          <p:nvCxnSpPr>
            <p:cNvPr id="43" name="Straight Arrow Connector 42"/>
            <p:cNvCxnSpPr>
              <a:endCxn id="35" idx="1"/>
            </p:cNvCxnSpPr>
            <p:nvPr/>
          </p:nvCxnSpPr>
          <p:spPr>
            <a:xfrm>
              <a:off x="2295901" y="2183940"/>
              <a:ext cx="1826789" cy="215784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14" idx="3"/>
              <a:endCxn id="34" idx="1"/>
            </p:cNvCxnSpPr>
            <p:nvPr/>
          </p:nvCxnSpPr>
          <p:spPr>
            <a:xfrm>
              <a:off x="2274323" y="2147199"/>
              <a:ext cx="1829047" cy="156306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>
              <a:endCxn id="33" idx="1"/>
            </p:cNvCxnSpPr>
            <p:nvPr/>
          </p:nvCxnSpPr>
          <p:spPr>
            <a:xfrm flipV="1">
              <a:off x="4560570" y="2701475"/>
              <a:ext cx="1789658" cy="1018652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stCxn id="32" idx="3"/>
              <a:endCxn id="33" idx="1"/>
            </p:cNvCxnSpPr>
            <p:nvPr/>
          </p:nvCxnSpPr>
          <p:spPr>
            <a:xfrm flipV="1">
              <a:off x="4592560" y="2701475"/>
              <a:ext cx="1757668" cy="347966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>
              <a:stCxn id="35" idx="3"/>
              <a:endCxn id="33" idx="1"/>
            </p:cNvCxnSpPr>
            <p:nvPr/>
          </p:nvCxnSpPr>
          <p:spPr>
            <a:xfrm flipV="1">
              <a:off x="4579890" y="2701475"/>
              <a:ext cx="1770338" cy="1640314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Donut 27"/>
          <p:cNvSpPr/>
          <p:nvPr/>
        </p:nvSpPr>
        <p:spPr>
          <a:xfrm>
            <a:off x="4030202" y="769853"/>
            <a:ext cx="2513276" cy="4090246"/>
          </a:xfrm>
          <a:prstGeom prst="donut">
            <a:avLst>
              <a:gd name="adj" fmla="val 2408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61" name="Straight Arrow Connector 60"/>
          <p:cNvCxnSpPr>
            <a:stCxn id="33" idx="0"/>
            <a:endCxn id="18" idx="2"/>
          </p:cNvCxnSpPr>
          <p:nvPr/>
        </p:nvCxnSpPr>
        <p:spPr>
          <a:xfrm flipH="1" flipV="1">
            <a:off x="6577776" y="2026748"/>
            <a:ext cx="1052" cy="4461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8" idx="1"/>
          </p:cNvCxnSpPr>
          <p:nvPr/>
        </p:nvCxnSpPr>
        <p:spPr>
          <a:xfrm flipH="1" flipV="1">
            <a:off x="4579890" y="1196589"/>
            <a:ext cx="1769286" cy="6015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8" idx="1"/>
            <a:endCxn id="31" idx="3"/>
          </p:cNvCxnSpPr>
          <p:nvPr/>
        </p:nvCxnSpPr>
        <p:spPr>
          <a:xfrm flipH="1">
            <a:off x="4593297" y="1798148"/>
            <a:ext cx="1755879" cy="5718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8" idx="1"/>
            <a:endCxn id="30" idx="3"/>
          </p:cNvCxnSpPr>
          <p:nvPr/>
        </p:nvCxnSpPr>
        <p:spPr>
          <a:xfrm flipH="1" flipV="1">
            <a:off x="4591192" y="1717685"/>
            <a:ext cx="1757984" cy="804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8" idx="1"/>
            <a:endCxn id="35" idx="3"/>
          </p:cNvCxnSpPr>
          <p:nvPr/>
        </p:nvCxnSpPr>
        <p:spPr>
          <a:xfrm flipH="1">
            <a:off x="4579890" y="1798148"/>
            <a:ext cx="1769286" cy="25436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8" idx="1"/>
            <a:endCxn id="34" idx="3"/>
          </p:cNvCxnSpPr>
          <p:nvPr/>
        </p:nvCxnSpPr>
        <p:spPr>
          <a:xfrm flipH="1">
            <a:off x="4560570" y="1798148"/>
            <a:ext cx="1788606" cy="19121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2046455" y="638629"/>
            <a:ext cx="19064" cy="12780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6577776" y="638629"/>
            <a:ext cx="0" cy="930919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2080033" y="638629"/>
            <a:ext cx="4512257" cy="7928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6872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606722" y="471398"/>
            <a:ext cx="7968940" cy="46811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570" y="5192170"/>
            <a:ext cx="6809213" cy="972525"/>
          </a:xfrm>
          <a:solidFill>
            <a:schemeClr val="bg1"/>
          </a:solidFill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/>
              <a:t>It is possible have more than one infection at the same time (superinfection - orange arrows)</a:t>
            </a:r>
          </a:p>
        </p:txBody>
      </p:sp>
      <p:sp>
        <p:nvSpPr>
          <p:cNvPr id="30" name="Rounded Rectangle 29"/>
          <p:cNvSpPr>
            <a:spLocks noChangeAspect="1"/>
          </p:cNvSpPr>
          <p:nvPr/>
        </p:nvSpPr>
        <p:spPr>
          <a:xfrm>
            <a:off x="4133992" y="1489085"/>
            <a:ext cx="457200" cy="4572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rgbClr val="000000"/>
                </a:solidFill>
              </a:rPr>
              <a:t>I</a:t>
            </a:r>
            <a:r>
              <a:rPr lang="en-US" sz="2000" b="1" baseline="-25000">
                <a:solidFill>
                  <a:srgbClr val="000000"/>
                </a:solidFill>
              </a:rPr>
              <a:t>a</a:t>
            </a:r>
            <a:endParaRPr lang="en-US" sz="2000" b="1">
              <a:solidFill>
                <a:srgbClr val="000000"/>
              </a:solidFill>
            </a:endParaRPr>
          </a:p>
        </p:txBody>
      </p:sp>
      <p:sp>
        <p:nvSpPr>
          <p:cNvPr id="34" name="Rounded Rectangle 33"/>
          <p:cNvSpPr>
            <a:spLocks noChangeAspect="1"/>
          </p:cNvSpPr>
          <p:nvPr/>
        </p:nvSpPr>
        <p:spPr>
          <a:xfrm>
            <a:off x="4103370" y="3481659"/>
            <a:ext cx="457200" cy="4572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rgbClr val="000000"/>
                </a:solidFill>
              </a:rPr>
              <a:t>T</a:t>
            </a:r>
            <a:r>
              <a:rPr lang="en-US" sz="2000" b="1" baseline="-25000">
                <a:solidFill>
                  <a:srgbClr val="000000"/>
                </a:solidFill>
              </a:rPr>
              <a:t>h</a:t>
            </a:r>
            <a:endParaRPr lang="en-US" sz="2000" b="1">
              <a:solidFill>
                <a:srgbClr val="000000"/>
              </a:solidFill>
            </a:endParaRPr>
          </a:p>
        </p:txBody>
      </p:sp>
      <p:cxnSp>
        <p:nvCxnSpPr>
          <p:cNvPr id="61" name="Straight Arrow Connector 60"/>
          <p:cNvCxnSpPr>
            <a:stCxn id="33" idx="0"/>
            <a:endCxn id="18" idx="2"/>
          </p:cNvCxnSpPr>
          <p:nvPr/>
        </p:nvCxnSpPr>
        <p:spPr>
          <a:xfrm flipH="1" flipV="1">
            <a:off x="6577776" y="2026748"/>
            <a:ext cx="1052" cy="4461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8" idx="1"/>
          </p:cNvCxnSpPr>
          <p:nvPr/>
        </p:nvCxnSpPr>
        <p:spPr>
          <a:xfrm flipH="1" flipV="1">
            <a:off x="4579890" y="1196589"/>
            <a:ext cx="1769286" cy="601559"/>
          </a:xfrm>
          <a:prstGeom prst="straightConnector1">
            <a:avLst/>
          </a:prstGeom>
          <a:ln w="38100">
            <a:solidFill>
              <a:schemeClr val="tx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8" idx="1"/>
            <a:endCxn id="31" idx="3"/>
          </p:cNvCxnSpPr>
          <p:nvPr/>
        </p:nvCxnSpPr>
        <p:spPr>
          <a:xfrm flipH="1">
            <a:off x="4593297" y="1798148"/>
            <a:ext cx="1755879" cy="571867"/>
          </a:xfrm>
          <a:prstGeom prst="straightConnector1">
            <a:avLst/>
          </a:prstGeom>
          <a:ln w="38100">
            <a:solidFill>
              <a:schemeClr val="tx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8" idx="1"/>
            <a:endCxn id="30" idx="3"/>
          </p:cNvCxnSpPr>
          <p:nvPr/>
        </p:nvCxnSpPr>
        <p:spPr>
          <a:xfrm flipH="1" flipV="1">
            <a:off x="4591192" y="1717685"/>
            <a:ext cx="1757984" cy="80463"/>
          </a:xfrm>
          <a:prstGeom prst="straightConnector1">
            <a:avLst/>
          </a:prstGeom>
          <a:ln w="38100">
            <a:solidFill>
              <a:schemeClr val="tx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8" idx="1"/>
            <a:endCxn id="34" idx="3"/>
          </p:cNvCxnSpPr>
          <p:nvPr/>
        </p:nvCxnSpPr>
        <p:spPr>
          <a:xfrm flipH="1">
            <a:off x="4560570" y="1798148"/>
            <a:ext cx="1788606" cy="1912111"/>
          </a:xfrm>
          <a:prstGeom prst="straightConnector1">
            <a:avLst/>
          </a:prstGeom>
          <a:ln w="38100">
            <a:solidFill>
              <a:schemeClr val="tx1"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2046455" y="638629"/>
            <a:ext cx="19064" cy="12780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6577776" y="638629"/>
            <a:ext cx="0" cy="930919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2080033" y="638629"/>
            <a:ext cx="4512257" cy="7928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15"/>
          <p:cNvSpPr/>
          <p:nvPr/>
        </p:nvSpPr>
        <p:spPr>
          <a:xfrm>
            <a:off x="4568460" y="958031"/>
            <a:ext cx="1193741" cy="3565232"/>
          </a:xfrm>
          <a:custGeom>
            <a:avLst/>
            <a:gdLst>
              <a:gd name="connsiteX0" fmla="*/ 29029 w 1175687"/>
              <a:gd name="connsiteY0" fmla="*/ 0 h 3381829"/>
              <a:gd name="connsiteX1" fmla="*/ 1175657 w 1175687"/>
              <a:gd name="connsiteY1" fmla="*/ 1088572 h 3381829"/>
              <a:gd name="connsiteX2" fmla="*/ 0 w 1175687"/>
              <a:gd name="connsiteY2" fmla="*/ 3381829 h 3381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75687" h="3381829">
                <a:moveTo>
                  <a:pt x="29029" y="0"/>
                </a:moveTo>
                <a:cubicBezTo>
                  <a:pt x="604762" y="262467"/>
                  <a:pt x="1180495" y="524934"/>
                  <a:pt x="1175657" y="1088572"/>
                </a:cubicBezTo>
                <a:cubicBezTo>
                  <a:pt x="1170819" y="1652210"/>
                  <a:pt x="0" y="3381829"/>
                  <a:pt x="0" y="3381829"/>
                </a:cubicBezTo>
              </a:path>
            </a:pathLst>
          </a:custGeom>
          <a:noFill/>
          <a:ln w="38100">
            <a:solidFill>
              <a:schemeClr val="accent2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oup 82"/>
          <p:cNvGrpSpPr/>
          <p:nvPr/>
        </p:nvGrpSpPr>
        <p:grpSpPr>
          <a:xfrm>
            <a:off x="1285357" y="809910"/>
            <a:ext cx="5869157" cy="4214245"/>
            <a:chOff x="1285357" y="809910"/>
            <a:chExt cx="5869157" cy="4214245"/>
          </a:xfrm>
        </p:grpSpPr>
        <p:cxnSp>
          <p:nvCxnSpPr>
            <p:cNvPr id="39" name="Straight Arrow Connector 38"/>
            <p:cNvCxnSpPr>
              <a:stCxn id="17" idx="3"/>
            </p:cNvCxnSpPr>
            <p:nvPr/>
          </p:nvCxnSpPr>
          <p:spPr>
            <a:xfrm>
              <a:off x="4579890" y="1038510"/>
              <a:ext cx="1769286" cy="642811"/>
            </a:xfrm>
            <a:prstGeom prst="straightConnector1">
              <a:avLst/>
            </a:prstGeom>
            <a:ln w="38100">
              <a:solidFill>
                <a:srgbClr val="00B050">
                  <a:alpha val="50000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Group 59"/>
            <p:cNvGrpSpPr/>
            <p:nvPr/>
          </p:nvGrpSpPr>
          <p:grpSpPr>
            <a:xfrm>
              <a:off x="1285357" y="809910"/>
              <a:ext cx="5869157" cy="4214245"/>
              <a:chOff x="1285357" y="809910"/>
              <a:chExt cx="5869157" cy="4214245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1285357" y="4653263"/>
                <a:ext cx="14824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Non-Immune</a:t>
                </a: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5884722" y="4654823"/>
                <a:ext cx="12697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Immune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3694895" y="4653263"/>
                <a:ext cx="12697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Infectious</a:t>
                </a:r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818586" y="1916651"/>
                <a:ext cx="455737" cy="461096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S</a:t>
                </a:r>
                <a:endParaRPr lang="en-US" sz="2000" b="1" baseline="-25000">
                  <a:solidFill>
                    <a:srgbClr val="000000"/>
                  </a:solidFill>
                </a:endParaRPr>
              </a:p>
            </p:txBody>
          </p:sp>
          <p:sp>
            <p:nvSpPr>
              <p:cNvPr id="17" name="Rounded Rectangle 16"/>
              <p:cNvSpPr>
                <a:spLocks noChangeAspect="1"/>
              </p:cNvSpPr>
              <p:nvPr/>
            </p:nvSpPr>
            <p:spPr>
              <a:xfrm>
                <a:off x="4122690" y="809910"/>
                <a:ext cx="457200" cy="457200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I</a:t>
                </a:r>
                <a:r>
                  <a:rPr lang="en-US" sz="2000" b="1" baseline="-25000">
                    <a:solidFill>
                      <a:srgbClr val="000000"/>
                    </a:solidFill>
                  </a:rPr>
                  <a:t>n</a:t>
                </a:r>
                <a:endParaRPr lang="en-US" sz="2000" b="1">
                  <a:solidFill>
                    <a:srgbClr val="000000"/>
                  </a:solidFill>
                </a:endParaRPr>
              </a:p>
            </p:txBody>
          </p:sp>
          <p:sp>
            <p:nvSpPr>
              <p:cNvPr id="18" name="Rounded Rectangle 17"/>
              <p:cNvSpPr>
                <a:spLocks noChangeAspect="1"/>
              </p:cNvSpPr>
              <p:nvPr/>
            </p:nvSpPr>
            <p:spPr>
              <a:xfrm>
                <a:off x="6349176" y="1569548"/>
                <a:ext cx="457200" cy="457200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R</a:t>
                </a:r>
              </a:p>
            </p:txBody>
          </p:sp>
          <p:sp>
            <p:nvSpPr>
              <p:cNvPr id="31" name="Rounded Rectangle 30"/>
              <p:cNvSpPr>
                <a:spLocks noChangeAspect="1"/>
              </p:cNvSpPr>
              <p:nvPr/>
            </p:nvSpPr>
            <p:spPr>
              <a:xfrm>
                <a:off x="4136097" y="2141415"/>
                <a:ext cx="457200" cy="457200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I</a:t>
                </a:r>
                <a:r>
                  <a:rPr lang="en-US" sz="2000" b="1" baseline="-25000">
                    <a:solidFill>
                      <a:srgbClr val="000000"/>
                    </a:solidFill>
                  </a:rPr>
                  <a:t>c</a:t>
                </a:r>
                <a:endParaRPr lang="en-US" sz="2000" b="1">
                  <a:solidFill>
                    <a:srgbClr val="000000"/>
                  </a:solidFill>
                </a:endParaRPr>
              </a:p>
            </p:txBody>
          </p:sp>
          <p:sp>
            <p:nvSpPr>
              <p:cNvPr id="32" name="Rounded Rectangle 31"/>
              <p:cNvSpPr>
                <a:spLocks noChangeAspect="1"/>
              </p:cNvSpPr>
              <p:nvPr/>
            </p:nvSpPr>
            <p:spPr>
              <a:xfrm>
                <a:off x="4135360" y="2819732"/>
                <a:ext cx="457200" cy="459418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I</a:t>
                </a:r>
                <a:r>
                  <a:rPr lang="en-US" sz="2000" b="1" baseline="-25000">
                    <a:solidFill>
                      <a:srgbClr val="000000"/>
                    </a:solidFill>
                  </a:rPr>
                  <a:t>s</a:t>
                </a:r>
                <a:endParaRPr lang="en-US" sz="2000" b="1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13" name="Straight Arrow Connector 12"/>
              <p:cNvCxnSpPr>
                <a:stCxn id="14" idx="3"/>
                <a:endCxn id="17" idx="1"/>
              </p:cNvCxnSpPr>
              <p:nvPr/>
            </p:nvCxnSpPr>
            <p:spPr>
              <a:xfrm flipV="1">
                <a:off x="2274323" y="1038510"/>
                <a:ext cx="1848367" cy="1108689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>
                <a:stCxn id="14" idx="3"/>
              </p:cNvCxnSpPr>
              <p:nvPr/>
            </p:nvCxnSpPr>
            <p:spPr>
              <a:xfrm flipV="1">
                <a:off x="2274323" y="1744918"/>
                <a:ext cx="1859669" cy="40228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/>
              <p:cNvCxnSpPr>
                <a:stCxn id="14" idx="3"/>
                <a:endCxn id="31" idx="1"/>
              </p:cNvCxnSpPr>
              <p:nvPr/>
            </p:nvCxnSpPr>
            <p:spPr>
              <a:xfrm>
                <a:off x="2274323" y="2147199"/>
                <a:ext cx="1861774" cy="22281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/>
              <p:cNvCxnSpPr/>
              <p:nvPr/>
            </p:nvCxnSpPr>
            <p:spPr>
              <a:xfrm>
                <a:off x="4238048" y="2598885"/>
                <a:ext cx="4470" cy="22868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Arrow Connector 61"/>
              <p:cNvCxnSpPr/>
              <p:nvPr/>
            </p:nvCxnSpPr>
            <p:spPr>
              <a:xfrm flipH="1" flipV="1">
                <a:off x="4474371" y="1923784"/>
                <a:ext cx="5305" cy="229754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/>
              <p:cNvCxnSpPr/>
              <p:nvPr/>
            </p:nvCxnSpPr>
            <p:spPr>
              <a:xfrm flipH="1" flipV="1">
                <a:off x="4479062" y="2590102"/>
                <a:ext cx="6532" cy="228685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/>
              <p:cNvCxnSpPr/>
              <p:nvPr/>
            </p:nvCxnSpPr>
            <p:spPr>
              <a:xfrm flipH="1" flipV="1">
                <a:off x="4479676" y="1267110"/>
                <a:ext cx="5305" cy="209528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Rounded Rectangle 32"/>
              <p:cNvSpPr>
                <a:spLocks noChangeAspect="1"/>
              </p:cNvSpPr>
              <p:nvPr/>
            </p:nvSpPr>
            <p:spPr>
              <a:xfrm>
                <a:off x="6350228" y="2472875"/>
                <a:ext cx="457200" cy="457200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H</a:t>
                </a:r>
              </a:p>
            </p:txBody>
          </p:sp>
          <p:sp>
            <p:nvSpPr>
              <p:cNvPr id="35" name="Rounded Rectangle 34"/>
              <p:cNvSpPr>
                <a:spLocks noChangeAspect="1"/>
              </p:cNvSpPr>
              <p:nvPr/>
            </p:nvSpPr>
            <p:spPr>
              <a:xfrm>
                <a:off x="4122690" y="4112080"/>
                <a:ext cx="457200" cy="459418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T</a:t>
                </a:r>
                <a:r>
                  <a:rPr lang="en-US" sz="2000" b="1" baseline="-25000">
                    <a:solidFill>
                      <a:srgbClr val="000000"/>
                    </a:solidFill>
                  </a:rPr>
                  <a:t>o</a:t>
                </a:r>
                <a:endParaRPr lang="en-US" sz="2000" b="1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43" name="Straight Arrow Connector 42"/>
              <p:cNvCxnSpPr>
                <a:endCxn id="35" idx="1"/>
              </p:cNvCxnSpPr>
              <p:nvPr/>
            </p:nvCxnSpPr>
            <p:spPr>
              <a:xfrm>
                <a:off x="2295901" y="2183940"/>
                <a:ext cx="1826789" cy="2157849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>
                <a:stCxn id="14" idx="3"/>
                <a:endCxn id="34" idx="1"/>
              </p:cNvCxnSpPr>
              <p:nvPr/>
            </p:nvCxnSpPr>
            <p:spPr>
              <a:xfrm>
                <a:off x="2274323" y="2147199"/>
                <a:ext cx="1829047" cy="156306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/>
              <p:cNvCxnSpPr>
                <a:endCxn id="33" idx="1"/>
              </p:cNvCxnSpPr>
              <p:nvPr/>
            </p:nvCxnSpPr>
            <p:spPr>
              <a:xfrm flipV="1">
                <a:off x="4560570" y="2701475"/>
                <a:ext cx="1789658" cy="1018652"/>
              </a:xfrm>
              <a:prstGeom prst="straightConnector1">
                <a:avLst/>
              </a:prstGeom>
              <a:ln w="38100">
                <a:solidFill>
                  <a:srgbClr val="00B050">
                    <a:alpha val="49000"/>
                  </a:srgb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/>
              <p:cNvCxnSpPr>
                <a:stCxn id="32" idx="3"/>
                <a:endCxn id="33" idx="1"/>
              </p:cNvCxnSpPr>
              <p:nvPr/>
            </p:nvCxnSpPr>
            <p:spPr>
              <a:xfrm flipV="1">
                <a:off x="4592560" y="2701475"/>
                <a:ext cx="1757668" cy="347966"/>
              </a:xfrm>
              <a:prstGeom prst="straightConnector1">
                <a:avLst/>
              </a:prstGeom>
              <a:ln w="38100">
                <a:solidFill>
                  <a:srgbClr val="00B050">
                    <a:alpha val="51000"/>
                  </a:srgb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Arrow Connector 56"/>
              <p:cNvCxnSpPr>
                <a:stCxn id="35" idx="3"/>
                <a:endCxn id="33" idx="1"/>
              </p:cNvCxnSpPr>
              <p:nvPr/>
            </p:nvCxnSpPr>
            <p:spPr>
              <a:xfrm flipV="1">
                <a:off x="4579890" y="2701475"/>
                <a:ext cx="1770338" cy="1640314"/>
              </a:xfrm>
              <a:prstGeom prst="straightConnector1">
                <a:avLst/>
              </a:prstGeom>
              <a:ln w="38100">
                <a:solidFill>
                  <a:srgbClr val="00B050">
                    <a:alpha val="50000"/>
                  </a:srgb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Straight Arrow Connector 47"/>
            <p:cNvCxnSpPr>
              <a:stCxn id="18" idx="1"/>
              <a:endCxn id="35" idx="3"/>
            </p:cNvCxnSpPr>
            <p:nvPr/>
          </p:nvCxnSpPr>
          <p:spPr>
            <a:xfrm flipH="1">
              <a:off x="4579890" y="1798148"/>
              <a:ext cx="1769286" cy="2543641"/>
            </a:xfrm>
            <a:prstGeom prst="straightConnector1">
              <a:avLst/>
            </a:prstGeom>
            <a:ln w="38100">
              <a:solidFill>
                <a:schemeClr val="tx1">
                  <a:alpha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>
              <a:endCxn id="34" idx="3"/>
            </p:cNvCxnSpPr>
            <p:nvPr/>
          </p:nvCxnSpPr>
          <p:spPr>
            <a:xfrm flipH="1">
              <a:off x="4560570" y="3279150"/>
              <a:ext cx="737144" cy="431109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4572000" y="2557690"/>
              <a:ext cx="944850" cy="269525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>
              <a:stCxn id="16" idx="1"/>
            </p:cNvCxnSpPr>
            <p:nvPr/>
          </p:nvCxnSpPr>
          <p:spPr>
            <a:xfrm flipH="1">
              <a:off x="4595357" y="2105638"/>
              <a:ext cx="1166814" cy="392633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4588420" y="1884525"/>
              <a:ext cx="1173751" cy="76705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H="1">
              <a:off x="4588420" y="1262863"/>
              <a:ext cx="578445" cy="336297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Donut 27"/>
          <p:cNvSpPr/>
          <p:nvPr/>
        </p:nvSpPr>
        <p:spPr>
          <a:xfrm>
            <a:off x="3516712" y="615879"/>
            <a:ext cx="2513276" cy="4090246"/>
          </a:xfrm>
          <a:prstGeom prst="donut">
            <a:avLst>
              <a:gd name="adj" fmla="val 2408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164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333829" y="551543"/>
            <a:ext cx="8563428" cy="542834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793" y="1464919"/>
            <a:ext cx="2160000" cy="18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681" y="1465599"/>
            <a:ext cx="2390400" cy="1799320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062969" y="1465714"/>
            <a:ext cx="2390400" cy="1800000"/>
          </a:xfrm>
          <a:prstGeom prst="rect">
            <a:avLst/>
          </a:prstGeom>
        </p:spPr>
      </p:pic>
      <p:pic>
        <p:nvPicPr>
          <p:cNvPr id="17" name="Picture 16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24793" y="4033055"/>
            <a:ext cx="2160000" cy="1800000"/>
          </a:xfrm>
          <a:prstGeom prst="rect">
            <a:avLst/>
          </a:prstGeom>
        </p:spPr>
      </p:pic>
      <p:pic>
        <p:nvPicPr>
          <p:cNvPr id="18" name="Picture 17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062969" y="4033055"/>
            <a:ext cx="2390400" cy="180000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3228681" y="4033055"/>
            <a:ext cx="2390400" cy="1800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940683" y="928914"/>
            <a:ext cx="154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Biology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487539" y="3464680"/>
            <a:ext cx="1711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Economic Costs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652904" y="3467161"/>
            <a:ext cx="154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Geography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793" y="3382490"/>
            <a:ext cx="21596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Health Systems Information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87539" y="919540"/>
            <a:ext cx="154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Demography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52904" y="925077"/>
            <a:ext cx="154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Environment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4793" y="1465600"/>
            <a:ext cx="2386800" cy="1790100"/>
          </a:xfrm>
          <a:prstGeom prst="rec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10301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699" y="460215"/>
            <a:ext cx="5288601" cy="56590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  <p:sp>
        <p:nvSpPr>
          <p:cNvPr id="14" name="TextBox 13"/>
          <p:cNvSpPr txBox="1"/>
          <p:nvPr/>
        </p:nvSpPr>
        <p:spPr>
          <a:xfrm>
            <a:off x="412596" y="2564780"/>
            <a:ext cx="8051180" cy="2400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/>
              <a:t>How to develop an epidemiological-economic model?</a:t>
            </a:r>
          </a:p>
        </p:txBody>
      </p:sp>
    </p:spTree>
    <p:extLst>
      <p:ext uri="{BB962C8B-B14F-4D97-AF65-F5344CB8AC3E}">
        <p14:creationId xmlns:p14="http://schemas.microsoft.com/office/powerpoint/2010/main" val="1700482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699" y="460215"/>
            <a:ext cx="5288601" cy="56590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410" y="3300760"/>
            <a:ext cx="8102754" cy="2897611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Write equations to describe biological behaviour of malaria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Calibrate the model to existing environmental conditions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population and health systems data to create synthetic populations </a:t>
            </a:r>
            <a:r>
              <a:rPr lang="en-US" i="1" dirty="0"/>
              <a:t>in silico</a:t>
            </a:r>
            <a:r>
              <a:rPr lang="en-US" dirty="0"/>
              <a:t> that have features similar to real populations</a:t>
            </a:r>
          </a:p>
        </p:txBody>
      </p:sp>
    </p:spTree>
    <p:extLst>
      <p:ext uri="{BB962C8B-B14F-4D97-AF65-F5344CB8AC3E}">
        <p14:creationId xmlns:p14="http://schemas.microsoft.com/office/powerpoint/2010/main" val="703720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699" y="460215"/>
            <a:ext cx="5288601" cy="56590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520622" y="1526205"/>
            <a:ext cx="8102754" cy="1804682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US" dirty="0"/>
              <a:t>Test out proposed interventions on the model 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US" dirty="0"/>
              <a:t>Incorporate cost data for each intervention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US" dirty="0" err="1"/>
              <a:t>Analyse</a:t>
            </a:r>
            <a:r>
              <a:rPr lang="en-US"/>
              <a:t> model output to make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4205144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6503080" y="3209851"/>
            <a:ext cx="154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Biology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487539" y="3464680"/>
            <a:ext cx="1711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Economic Costs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87539" y="3280013"/>
            <a:ext cx="154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Geography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78343" y="3256018"/>
            <a:ext cx="21596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Health Systems Information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90757" y="3258240"/>
            <a:ext cx="154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Demography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51471" y="3478979"/>
            <a:ext cx="154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Environment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90286" y="495679"/>
            <a:ext cx="8563428" cy="542834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40" y="4301011"/>
            <a:ext cx="2160000" cy="1633432"/>
          </a:xfrm>
          <a:prstGeom prst="rect">
            <a:avLst/>
          </a:prstGeom>
          <a:scene3d>
            <a:camera prst="isometricOffAxis1Top"/>
            <a:lightRig rig="threePt" dir="t"/>
          </a:scene3d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092" y="3764387"/>
            <a:ext cx="2390400" cy="1799320"/>
          </a:xfrm>
          <a:prstGeom prst="rect">
            <a:avLst/>
          </a:prstGeom>
          <a:scene3d>
            <a:camera prst="isometricOffAxis1Top"/>
            <a:lightRig rig="threePt" dir="t"/>
          </a:scene3d>
        </p:spPr>
      </p:pic>
      <p:pic>
        <p:nvPicPr>
          <p:cNvPr id="16" name="Picture 1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38032" y="3416560"/>
            <a:ext cx="2390400" cy="1800000"/>
          </a:xfrm>
          <a:prstGeom prst="rect">
            <a:avLst/>
          </a:prstGeom>
          <a:scene3d>
            <a:camera prst="isometricOffAxis1Top"/>
            <a:lightRig rig="threePt" dir="t"/>
          </a:scene3d>
        </p:spPr>
      </p:pic>
      <p:pic>
        <p:nvPicPr>
          <p:cNvPr id="17" name="Picture 16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35890" y="3087559"/>
            <a:ext cx="2160000" cy="1800000"/>
          </a:xfrm>
          <a:prstGeom prst="rect">
            <a:avLst/>
          </a:prstGeom>
          <a:scene3d>
            <a:camera prst="isometricOffAxis1Top"/>
            <a:lightRig rig="threePt" dir="t"/>
          </a:scene3d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65972" y="2701273"/>
            <a:ext cx="2390400" cy="1800000"/>
          </a:xfrm>
          <a:prstGeom prst="rect">
            <a:avLst/>
          </a:prstGeom>
          <a:scene3d>
            <a:camera prst="isometricOffAxis1Top"/>
            <a:lightRig rig="threePt" dir="t"/>
          </a:scene3d>
        </p:spPr>
      </p:pic>
      <p:pic>
        <p:nvPicPr>
          <p:cNvPr id="18" name="Picture 17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59994" y="2333969"/>
            <a:ext cx="2390400" cy="1800000"/>
          </a:xfrm>
          <a:prstGeom prst="rect">
            <a:avLst/>
          </a:prstGeom>
          <a:scene3d>
            <a:camera prst="isometricOffAxis1Top"/>
            <a:lightRig rig="threePt" dir="t"/>
          </a:scene3d>
        </p:spPr>
      </p:pic>
      <p:sp>
        <p:nvSpPr>
          <p:cNvPr id="28" name="TextBox 27"/>
          <p:cNvSpPr txBox="1"/>
          <p:nvPr/>
        </p:nvSpPr>
        <p:spPr>
          <a:xfrm>
            <a:off x="892540" y="791735"/>
            <a:ext cx="71001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/>
              <a:t>These elements are combined to project the costs for and rates of malaria in a geographic area of interest.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3900151" y="3649345"/>
            <a:ext cx="991064" cy="627785"/>
            <a:chOff x="3900151" y="3649345"/>
            <a:chExt cx="991064" cy="627785"/>
          </a:xfrm>
        </p:grpSpPr>
        <p:sp>
          <p:nvSpPr>
            <p:cNvPr id="27" name="Right Arrow 26"/>
            <p:cNvSpPr/>
            <p:nvPr/>
          </p:nvSpPr>
          <p:spPr>
            <a:xfrm>
              <a:off x="3900151" y="3649345"/>
              <a:ext cx="991064" cy="62778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3900151" y="3778571"/>
              <a:ext cx="8623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</a:rPr>
                <a:t>Model</a:t>
              </a:r>
            </a:p>
          </p:txBody>
        </p:sp>
      </p:grpSp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8"/>
          <a:srcRect l="-1" r="1880"/>
          <a:stretch/>
        </p:blipFill>
        <p:spPr>
          <a:xfrm>
            <a:off x="5031998" y="2738778"/>
            <a:ext cx="3625865" cy="2477782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673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0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82775"/>
            <a:ext cx="7886700" cy="1325563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b="1" dirty="0"/>
              <a:t>The </a:t>
            </a:r>
            <a:r>
              <a:rPr lang="en-US" b="1" dirty="0" err="1"/>
              <a:t>SPPf</a:t>
            </a:r>
            <a:r>
              <a:rPr lang="en-US" b="1" dirty="0"/>
              <a:t> model is an extension of the basic SIRS disease model</a:t>
            </a:r>
          </a:p>
        </p:txBody>
      </p:sp>
    </p:spTree>
    <p:extLst>
      <p:ext uri="{BB962C8B-B14F-4D97-AF65-F5344CB8AC3E}">
        <p14:creationId xmlns:p14="http://schemas.microsoft.com/office/powerpoint/2010/main" val="552015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546410" y="892097"/>
            <a:ext cx="7968940" cy="32004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6273" y="4340360"/>
            <a:ext cx="6809213" cy="972525"/>
          </a:xfrm>
          <a:solidFill>
            <a:schemeClr val="bg1"/>
          </a:solidFill>
        </p:spPr>
        <p:txBody>
          <a:bodyPr/>
          <a:lstStyle/>
          <a:p>
            <a:pPr marL="0" indent="0" algn="ctr">
              <a:buNone/>
            </a:pPr>
            <a:r>
              <a:rPr lang="en-US"/>
              <a:t>The non-immune may become infected with malaria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1804886" y="1467455"/>
            <a:ext cx="5393311" cy="1612526"/>
            <a:chOff x="1804886" y="1467455"/>
            <a:chExt cx="5393311" cy="1612526"/>
          </a:xfrm>
        </p:grpSpPr>
        <p:sp>
          <p:nvSpPr>
            <p:cNvPr id="14" name="Rounded Rectangle 13"/>
            <p:cNvSpPr/>
            <p:nvPr/>
          </p:nvSpPr>
          <p:spPr>
            <a:xfrm>
              <a:off x="1804886" y="1923189"/>
              <a:ext cx="1171043" cy="1156792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>
                  <a:solidFill>
                    <a:srgbClr val="000000"/>
                  </a:solidFill>
                </a:rPr>
                <a:t>S</a:t>
              </a:r>
              <a:endParaRPr lang="en-US" sz="4000" b="1" baseline="-25000">
                <a:solidFill>
                  <a:srgbClr val="000000"/>
                </a:solidFill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3916020" y="1923189"/>
              <a:ext cx="1171043" cy="1156792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>
                  <a:solidFill>
                    <a:srgbClr val="000000"/>
                  </a:solidFill>
                </a:rPr>
                <a:t>I</a:t>
              </a:r>
              <a:endParaRPr lang="en-US" sz="4000" b="1" baseline="-25000">
                <a:solidFill>
                  <a:srgbClr val="000000"/>
                </a:solidFill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6027154" y="1923189"/>
              <a:ext cx="1171043" cy="1156792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>
                  <a:solidFill>
                    <a:srgbClr val="000000"/>
                  </a:solidFill>
                </a:rPr>
                <a:t>R</a:t>
              </a:r>
              <a:endParaRPr lang="en-US" sz="4000" b="1" baseline="-25000">
                <a:solidFill>
                  <a:srgbClr val="000000"/>
                </a:solidFill>
              </a:endParaRPr>
            </a:p>
          </p:txBody>
        </p:sp>
        <p:sp>
          <p:nvSpPr>
            <p:cNvPr id="19" name="Right Arrow 18"/>
            <p:cNvSpPr/>
            <p:nvPr/>
          </p:nvSpPr>
          <p:spPr>
            <a:xfrm flipV="1">
              <a:off x="2975929" y="2378922"/>
              <a:ext cx="940091" cy="245326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/>
            <p:cNvSpPr/>
            <p:nvPr/>
          </p:nvSpPr>
          <p:spPr>
            <a:xfrm flipV="1">
              <a:off x="5091410" y="2422061"/>
              <a:ext cx="940091" cy="245326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U-Turn Arrow 22"/>
            <p:cNvSpPr/>
            <p:nvPr/>
          </p:nvSpPr>
          <p:spPr>
            <a:xfrm flipH="1">
              <a:off x="2288024" y="1467455"/>
              <a:ext cx="4427034" cy="455733"/>
            </a:xfrm>
            <a:prstGeom prst="utur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1706137" y="3300761"/>
            <a:ext cx="148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Non-Immune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977779" y="3300761"/>
            <a:ext cx="1269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Immune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17271" y="3300761"/>
            <a:ext cx="1269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Infectious</a:t>
            </a:r>
          </a:p>
        </p:txBody>
      </p:sp>
      <p:sp>
        <p:nvSpPr>
          <p:cNvPr id="28" name="Donut 27"/>
          <p:cNvSpPr/>
          <p:nvPr/>
        </p:nvSpPr>
        <p:spPr>
          <a:xfrm>
            <a:off x="2826423" y="1978824"/>
            <a:ext cx="1239102" cy="1150341"/>
          </a:xfrm>
          <a:prstGeom prst="donut">
            <a:avLst>
              <a:gd name="adj" fmla="val 5525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951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546410" y="892097"/>
            <a:ext cx="7968940" cy="32004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6273" y="4340360"/>
            <a:ext cx="6809213" cy="972525"/>
          </a:xfrm>
          <a:solidFill>
            <a:schemeClr val="bg1"/>
          </a:solidFill>
        </p:spPr>
        <p:txBody>
          <a:bodyPr/>
          <a:lstStyle/>
          <a:p>
            <a:pPr marL="0" indent="0" algn="ctr">
              <a:buNone/>
            </a:pPr>
            <a:r>
              <a:rPr lang="en-US"/>
              <a:t>The infected may recover naturally and develop immunity to malaria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1804886" y="1467455"/>
            <a:ext cx="5393311" cy="1612526"/>
            <a:chOff x="1804886" y="1467455"/>
            <a:chExt cx="5393311" cy="1612526"/>
          </a:xfrm>
        </p:grpSpPr>
        <p:sp>
          <p:nvSpPr>
            <p:cNvPr id="14" name="Rounded Rectangle 13"/>
            <p:cNvSpPr/>
            <p:nvPr/>
          </p:nvSpPr>
          <p:spPr>
            <a:xfrm>
              <a:off x="1804886" y="1923189"/>
              <a:ext cx="1171043" cy="1156792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>
                  <a:solidFill>
                    <a:srgbClr val="000000"/>
                  </a:solidFill>
                </a:rPr>
                <a:t>S</a:t>
              </a:r>
              <a:endParaRPr lang="en-US" sz="4000" b="1" baseline="-25000">
                <a:solidFill>
                  <a:srgbClr val="000000"/>
                </a:solidFill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3916020" y="1923189"/>
              <a:ext cx="1171043" cy="1156792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>
                  <a:solidFill>
                    <a:srgbClr val="000000"/>
                  </a:solidFill>
                </a:rPr>
                <a:t>I</a:t>
              </a:r>
              <a:endParaRPr lang="en-US" sz="4000" b="1" baseline="-25000">
                <a:solidFill>
                  <a:srgbClr val="000000"/>
                </a:solidFill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6027154" y="1923189"/>
              <a:ext cx="1171043" cy="1156792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>
                  <a:solidFill>
                    <a:srgbClr val="000000"/>
                  </a:solidFill>
                </a:rPr>
                <a:t>R</a:t>
              </a:r>
              <a:endParaRPr lang="en-US" sz="4000" b="1" baseline="-25000">
                <a:solidFill>
                  <a:srgbClr val="000000"/>
                </a:solidFill>
              </a:endParaRPr>
            </a:p>
          </p:txBody>
        </p:sp>
        <p:sp>
          <p:nvSpPr>
            <p:cNvPr id="19" name="Right Arrow 18"/>
            <p:cNvSpPr/>
            <p:nvPr/>
          </p:nvSpPr>
          <p:spPr>
            <a:xfrm flipV="1">
              <a:off x="2975929" y="2378922"/>
              <a:ext cx="940091" cy="245326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/>
            <p:cNvSpPr/>
            <p:nvPr/>
          </p:nvSpPr>
          <p:spPr>
            <a:xfrm flipV="1">
              <a:off x="5091410" y="2422061"/>
              <a:ext cx="940091" cy="245326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U-Turn Arrow 22"/>
            <p:cNvSpPr/>
            <p:nvPr/>
          </p:nvSpPr>
          <p:spPr>
            <a:xfrm flipH="1">
              <a:off x="2288024" y="1467455"/>
              <a:ext cx="4427034" cy="455733"/>
            </a:xfrm>
            <a:prstGeom prst="utur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1706137" y="3300761"/>
            <a:ext cx="148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Non-Immune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977779" y="3300761"/>
            <a:ext cx="1269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Immune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17271" y="3300761"/>
            <a:ext cx="1269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Infectious</a:t>
            </a:r>
          </a:p>
        </p:txBody>
      </p:sp>
      <p:sp>
        <p:nvSpPr>
          <p:cNvPr id="28" name="Donut 27"/>
          <p:cNvSpPr/>
          <p:nvPr/>
        </p:nvSpPr>
        <p:spPr>
          <a:xfrm>
            <a:off x="4941904" y="1932892"/>
            <a:ext cx="1239102" cy="1150341"/>
          </a:xfrm>
          <a:prstGeom prst="donut">
            <a:avLst>
              <a:gd name="adj" fmla="val 5525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969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546410" y="892097"/>
            <a:ext cx="7968940" cy="32004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6273" y="4340360"/>
            <a:ext cx="6809213" cy="972525"/>
          </a:xfrm>
          <a:solidFill>
            <a:schemeClr val="bg1"/>
          </a:solidFill>
        </p:spPr>
        <p:txBody>
          <a:bodyPr/>
          <a:lstStyle/>
          <a:p>
            <a:pPr marL="0" indent="0" algn="ctr">
              <a:buNone/>
            </a:pPr>
            <a:r>
              <a:rPr lang="en-US"/>
              <a:t>This immunity may be lost over time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1804886" y="1467455"/>
            <a:ext cx="5393311" cy="1612526"/>
            <a:chOff x="1804886" y="1467455"/>
            <a:chExt cx="5393311" cy="1612526"/>
          </a:xfrm>
        </p:grpSpPr>
        <p:sp>
          <p:nvSpPr>
            <p:cNvPr id="14" name="Rounded Rectangle 13"/>
            <p:cNvSpPr/>
            <p:nvPr/>
          </p:nvSpPr>
          <p:spPr>
            <a:xfrm>
              <a:off x="1804886" y="1923189"/>
              <a:ext cx="1171043" cy="1156792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>
                  <a:solidFill>
                    <a:srgbClr val="000000"/>
                  </a:solidFill>
                </a:rPr>
                <a:t>S</a:t>
              </a:r>
              <a:endParaRPr lang="en-US" sz="4000" b="1" baseline="-25000">
                <a:solidFill>
                  <a:srgbClr val="000000"/>
                </a:solidFill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3916020" y="1923189"/>
              <a:ext cx="1171043" cy="1156792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>
                  <a:solidFill>
                    <a:srgbClr val="000000"/>
                  </a:solidFill>
                </a:rPr>
                <a:t>I</a:t>
              </a:r>
              <a:endParaRPr lang="en-US" sz="4000" b="1" baseline="-25000">
                <a:solidFill>
                  <a:srgbClr val="000000"/>
                </a:solidFill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6027154" y="1923189"/>
              <a:ext cx="1171043" cy="1156792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>
                  <a:solidFill>
                    <a:srgbClr val="000000"/>
                  </a:solidFill>
                </a:rPr>
                <a:t>R</a:t>
              </a:r>
              <a:endParaRPr lang="en-US" sz="4000" b="1" baseline="-25000">
                <a:solidFill>
                  <a:srgbClr val="000000"/>
                </a:solidFill>
              </a:endParaRPr>
            </a:p>
          </p:txBody>
        </p:sp>
        <p:sp>
          <p:nvSpPr>
            <p:cNvPr id="19" name="Right Arrow 18"/>
            <p:cNvSpPr/>
            <p:nvPr/>
          </p:nvSpPr>
          <p:spPr>
            <a:xfrm flipV="1">
              <a:off x="2975929" y="2378922"/>
              <a:ext cx="940091" cy="245326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/>
            <p:cNvSpPr/>
            <p:nvPr/>
          </p:nvSpPr>
          <p:spPr>
            <a:xfrm flipV="1">
              <a:off x="5091410" y="2422061"/>
              <a:ext cx="940091" cy="245326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U-Turn Arrow 22"/>
            <p:cNvSpPr/>
            <p:nvPr/>
          </p:nvSpPr>
          <p:spPr>
            <a:xfrm flipH="1">
              <a:off x="2288024" y="1467455"/>
              <a:ext cx="4427034" cy="455733"/>
            </a:xfrm>
            <a:prstGeom prst="utur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1706137" y="3300761"/>
            <a:ext cx="148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Non-Immune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27154" y="3300761"/>
            <a:ext cx="1269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Immune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17271" y="3300761"/>
            <a:ext cx="1269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Infectious</a:t>
            </a:r>
          </a:p>
        </p:txBody>
      </p:sp>
      <p:sp>
        <p:nvSpPr>
          <p:cNvPr id="28" name="Donut 27"/>
          <p:cNvSpPr/>
          <p:nvPr/>
        </p:nvSpPr>
        <p:spPr>
          <a:xfrm>
            <a:off x="2181552" y="1058990"/>
            <a:ext cx="4639977" cy="1074318"/>
          </a:xfrm>
          <a:prstGeom prst="donut">
            <a:avLst>
              <a:gd name="adj" fmla="val 5525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414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653931" y="341398"/>
            <a:ext cx="7968940" cy="46811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570" y="5180484"/>
            <a:ext cx="6809213" cy="972525"/>
          </a:xfrm>
          <a:solidFill>
            <a:schemeClr val="bg1"/>
          </a:solidFill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/>
              <a:t>But infections can be sub-microscopic (I</a:t>
            </a:r>
            <a:r>
              <a:rPr lang="en-US" baseline="-25000"/>
              <a:t>n</a:t>
            </a:r>
            <a:r>
              <a:rPr lang="en-US"/>
              <a:t>), asymptomatic (I</a:t>
            </a:r>
            <a:r>
              <a:rPr lang="en-US" baseline="-25000"/>
              <a:t>a</a:t>
            </a:r>
            <a:r>
              <a:rPr lang="en-US"/>
              <a:t>) and clinical (I</a:t>
            </a:r>
            <a:r>
              <a:rPr lang="en-US" baseline="-25000"/>
              <a:t>c</a:t>
            </a:r>
            <a:r>
              <a:rPr lang="en-US"/>
              <a:t>) with the potential to become severe (I</a:t>
            </a:r>
            <a:r>
              <a:rPr lang="en-US" baseline="-25000"/>
              <a:t>s</a:t>
            </a:r>
            <a:r>
              <a:rPr lang="en-US"/>
              <a:t>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85357" y="4674130"/>
            <a:ext cx="148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Non-Immune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115230" y="4674130"/>
            <a:ext cx="1269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Immune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20568" y="4674130"/>
            <a:ext cx="1269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Infectious</a:t>
            </a: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331970" y="3732508"/>
            <a:ext cx="2421" cy="28645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1953355" y="1388782"/>
            <a:ext cx="687904" cy="701059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S</a:t>
            </a:r>
            <a:endParaRPr lang="en-US" sz="4000" b="1" baseline="-25000">
              <a:solidFill>
                <a:srgbClr val="000000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179840" y="809910"/>
            <a:ext cx="687905" cy="7056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I</a:t>
            </a:r>
            <a:r>
              <a:rPr lang="en-US" sz="4000" b="1" baseline="-25000">
                <a:solidFill>
                  <a:srgbClr val="000000"/>
                </a:solidFill>
              </a:rPr>
              <a:t>n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406326" y="1569548"/>
            <a:ext cx="687600" cy="7056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R</a:t>
            </a:r>
            <a:endParaRPr lang="en-US" sz="4000" b="1" baseline="-25000">
              <a:solidFill>
                <a:srgbClr val="000000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 flipH="1">
            <a:off x="2059382" y="616960"/>
            <a:ext cx="4748338" cy="891521"/>
          </a:xfrm>
          <a:prstGeom prst="uturnArrow">
            <a:avLst>
              <a:gd name="adj1" fmla="val 10897"/>
              <a:gd name="adj2" fmla="val 25000"/>
              <a:gd name="adj3" fmla="val 25000"/>
              <a:gd name="adj4" fmla="val 43750"/>
              <a:gd name="adj5" fmla="val 7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4155092" y="1724739"/>
            <a:ext cx="687905" cy="7056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I</a:t>
            </a:r>
            <a:r>
              <a:rPr lang="en-US" sz="4000" b="1" baseline="-25000">
                <a:solidFill>
                  <a:srgbClr val="000000"/>
                </a:solidFill>
              </a:rPr>
              <a:t>a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4179840" y="2678674"/>
            <a:ext cx="687905" cy="7056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I</a:t>
            </a:r>
            <a:r>
              <a:rPr lang="en-US" sz="4000" b="1" baseline="-25000">
                <a:solidFill>
                  <a:srgbClr val="000000"/>
                </a:solidFill>
              </a:rPr>
              <a:t>c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179840" y="3683247"/>
            <a:ext cx="687905" cy="7056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I</a:t>
            </a:r>
            <a:r>
              <a:rPr lang="en-US" sz="4000" b="1" baseline="-25000">
                <a:solidFill>
                  <a:srgbClr val="000000"/>
                </a:solidFill>
              </a:rPr>
              <a:t>s</a:t>
            </a:r>
          </a:p>
        </p:txBody>
      </p:sp>
      <p:cxnSp>
        <p:nvCxnSpPr>
          <p:cNvPr id="13" name="Straight Arrow Connector 12"/>
          <p:cNvCxnSpPr>
            <a:endCxn id="17" idx="1"/>
          </p:cNvCxnSpPr>
          <p:nvPr/>
        </p:nvCxnSpPr>
        <p:spPr>
          <a:xfrm flipV="1">
            <a:off x="2641259" y="1162710"/>
            <a:ext cx="1538581" cy="43137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endCxn id="30" idx="1"/>
          </p:cNvCxnSpPr>
          <p:nvPr/>
        </p:nvCxnSpPr>
        <p:spPr>
          <a:xfrm>
            <a:off x="2607902" y="1596362"/>
            <a:ext cx="1547190" cy="4811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31" idx="1"/>
          </p:cNvCxnSpPr>
          <p:nvPr/>
        </p:nvCxnSpPr>
        <p:spPr>
          <a:xfrm>
            <a:off x="2652873" y="1831506"/>
            <a:ext cx="1526967" cy="11999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7" idx="3"/>
            <a:endCxn id="18" idx="1"/>
          </p:cNvCxnSpPr>
          <p:nvPr/>
        </p:nvCxnSpPr>
        <p:spPr>
          <a:xfrm>
            <a:off x="4867745" y="1162710"/>
            <a:ext cx="1538581" cy="75963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363772" y="3378867"/>
            <a:ext cx="4470" cy="3043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Donut 27"/>
          <p:cNvSpPr/>
          <p:nvPr/>
        </p:nvSpPr>
        <p:spPr>
          <a:xfrm>
            <a:off x="3096692" y="517135"/>
            <a:ext cx="2832830" cy="4154051"/>
          </a:xfrm>
          <a:prstGeom prst="donut">
            <a:avLst>
              <a:gd name="adj" fmla="val 227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475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596781" y="341398"/>
            <a:ext cx="7968940" cy="46811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570" y="5192170"/>
            <a:ext cx="6809213" cy="972525"/>
          </a:xfrm>
          <a:solidFill>
            <a:schemeClr val="bg1"/>
          </a:solidFill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/>
              <a:t>Natural recovery can occur with symptomatic infections becoming asymptomatic and eventually curing entirely (green arrows)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12157" y="4653263"/>
            <a:ext cx="1482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Non-Immune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58080" y="4653263"/>
            <a:ext cx="1269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Immune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694895" y="4653263"/>
            <a:ext cx="1269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Infectious</a:t>
            </a: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331970" y="3732508"/>
            <a:ext cx="2421" cy="28645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1896205" y="1388782"/>
            <a:ext cx="687904" cy="701059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S</a:t>
            </a:r>
            <a:endParaRPr lang="en-US" sz="4000" b="1" baseline="-25000">
              <a:solidFill>
                <a:srgbClr val="000000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122690" y="809910"/>
            <a:ext cx="687905" cy="7056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I</a:t>
            </a:r>
            <a:r>
              <a:rPr lang="en-US" sz="4000" b="1" baseline="-25000">
                <a:solidFill>
                  <a:srgbClr val="000000"/>
                </a:solidFill>
              </a:rPr>
              <a:t>n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349176" y="1569548"/>
            <a:ext cx="687600" cy="7056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R</a:t>
            </a:r>
            <a:endParaRPr lang="en-US" sz="4000" b="1" baseline="-25000">
              <a:solidFill>
                <a:srgbClr val="000000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 flipH="1">
            <a:off x="2002232" y="616960"/>
            <a:ext cx="4748338" cy="891521"/>
          </a:xfrm>
          <a:prstGeom prst="uturnArrow">
            <a:avLst>
              <a:gd name="adj1" fmla="val 10897"/>
              <a:gd name="adj2" fmla="val 25000"/>
              <a:gd name="adj3" fmla="val 25000"/>
              <a:gd name="adj4" fmla="val 43750"/>
              <a:gd name="adj5" fmla="val 7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4097942" y="1724739"/>
            <a:ext cx="687905" cy="7056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I</a:t>
            </a:r>
            <a:r>
              <a:rPr lang="en-US" sz="4000" b="1" baseline="-25000">
                <a:solidFill>
                  <a:srgbClr val="000000"/>
                </a:solidFill>
              </a:rPr>
              <a:t>a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4122690" y="2678674"/>
            <a:ext cx="687905" cy="7056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I</a:t>
            </a:r>
            <a:r>
              <a:rPr lang="en-US" sz="4000" b="1" baseline="-25000">
                <a:solidFill>
                  <a:srgbClr val="000000"/>
                </a:solidFill>
              </a:rPr>
              <a:t>c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122690" y="3683247"/>
            <a:ext cx="687905" cy="7056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solidFill>
                  <a:srgbClr val="000000"/>
                </a:solidFill>
              </a:rPr>
              <a:t>I</a:t>
            </a:r>
            <a:r>
              <a:rPr lang="en-US" sz="4000" b="1" baseline="-25000">
                <a:solidFill>
                  <a:srgbClr val="000000"/>
                </a:solidFill>
              </a:rPr>
              <a:t>s</a:t>
            </a:r>
          </a:p>
        </p:txBody>
      </p:sp>
      <p:cxnSp>
        <p:nvCxnSpPr>
          <p:cNvPr id="13" name="Straight Arrow Connector 12"/>
          <p:cNvCxnSpPr>
            <a:endCxn id="17" idx="1"/>
          </p:cNvCxnSpPr>
          <p:nvPr/>
        </p:nvCxnSpPr>
        <p:spPr>
          <a:xfrm flipV="1">
            <a:off x="2584109" y="1162710"/>
            <a:ext cx="1538581" cy="43137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endCxn id="30" idx="1"/>
          </p:cNvCxnSpPr>
          <p:nvPr/>
        </p:nvCxnSpPr>
        <p:spPr>
          <a:xfrm>
            <a:off x="2550752" y="1596362"/>
            <a:ext cx="1547190" cy="4811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31" idx="1"/>
          </p:cNvCxnSpPr>
          <p:nvPr/>
        </p:nvCxnSpPr>
        <p:spPr>
          <a:xfrm>
            <a:off x="2595723" y="1831506"/>
            <a:ext cx="1526967" cy="11999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18" idx="1"/>
          </p:cNvCxnSpPr>
          <p:nvPr/>
        </p:nvCxnSpPr>
        <p:spPr>
          <a:xfrm>
            <a:off x="4810595" y="1162710"/>
            <a:ext cx="1538581" cy="75963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306622" y="3378867"/>
            <a:ext cx="4470" cy="3043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 flipV="1">
            <a:off x="4660525" y="2415066"/>
            <a:ext cx="5305" cy="25272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H="1" flipV="1">
            <a:off x="4653993" y="3378867"/>
            <a:ext cx="6532" cy="30438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 flipV="1">
            <a:off x="4660525" y="1516858"/>
            <a:ext cx="5305" cy="20952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Donut 27"/>
          <p:cNvSpPr/>
          <p:nvPr/>
        </p:nvSpPr>
        <p:spPr>
          <a:xfrm>
            <a:off x="3951097" y="616960"/>
            <a:ext cx="2170535" cy="4154051"/>
          </a:xfrm>
          <a:prstGeom prst="donut">
            <a:avLst>
              <a:gd name="adj" fmla="val 227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0520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576100" y="486971"/>
            <a:ext cx="7968940" cy="4681197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570" y="5192170"/>
            <a:ext cx="6809213" cy="972525"/>
          </a:xfrm>
          <a:solidFill>
            <a:schemeClr val="bg1"/>
          </a:solidFill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/>
              <a:t>Some infections will be treated through the public health system (T</a:t>
            </a:r>
            <a:r>
              <a:rPr lang="en-US" baseline="-25000"/>
              <a:t>h</a:t>
            </a:r>
            <a:r>
              <a:rPr lang="en-US"/>
              <a:t>) and others through the private sector (T</a:t>
            </a:r>
            <a:r>
              <a:rPr lang="en-US" baseline="-25000"/>
              <a:t>o</a:t>
            </a:r>
            <a:r>
              <a:rPr lang="en-US"/>
              <a:t>)</a:t>
            </a:r>
          </a:p>
        </p:txBody>
      </p:sp>
      <p:sp>
        <p:nvSpPr>
          <p:cNvPr id="30" name="Rounded Rectangle 29"/>
          <p:cNvSpPr>
            <a:spLocks noChangeAspect="1"/>
          </p:cNvSpPr>
          <p:nvPr/>
        </p:nvSpPr>
        <p:spPr>
          <a:xfrm>
            <a:off x="4133992" y="1489085"/>
            <a:ext cx="457200" cy="4572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rgbClr val="000000"/>
                </a:solidFill>
              </a:rPr>
              <a:t>I</a:t>
            </a:r>
            <a:r>
              <a:rPr lang="en-US" sz="2000" b="1" baseline="-25000">
                <a:solidFill>
                  <a:srgbClr val="000000"/>
                </a:solidFill>
              </a:rPr>
              <a:t>a</a:t>
            </a:r>
            <a:endParaRPr lang="en-US" sz="2000" b="1">
              <a:solidFill>
                <a:srgbClr val="000000"/>
              </a:solidFill>
            </a:endParaRPr>
          </a:p>
        </p:txBody>
      </p:sp>
      <p:cxnSp>
        <p:nvCxnSpPr>
          <p:cNvPr id="39" name="Straight Arrow Connector 38"/>
          <p:cNvCxnSpPr>
            <a:stCxn id="17" idx="3"/>
            <a:endCxn id="18" idx="1"/>
          </p:cNvCxnSpPr>
          <p:nvPr/>
        </p:nvCxnSpPr>
        <p:spPr>
          <a:xfrm>
            <a:off x="4579890" y="1038510"/>
            <a:ext cx="1769286" cy="75963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Donut 27"/>
          <p:cNvSpPr/>
          <p:nvPr/>
        </p:nvSpPr>
        <p:spPr>
          <a:xfrm>
            <a:off x="3105749" y="3278980"/>
            <a:ext cx="1858938" cy="1534205"/>
          </a:xfrm>
          <a:prstGeom prst="donut">
            <a:avLst>
              <a:gd name="adj" fmla="val 3906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ounded Rectangle 33"/>
          <p:cNvSpPr>
            <a:spLocks noChangeAspect="1"/>
          </p:cNvSpPr>
          <p:nvPr/>
        </p:nvSpPr>
        <p:spPr>
          <a:xfrm>
            <a:off x="4103370" y="3481659"/>
            <a:ext cx="457200" cy="4572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rgbClr val="000000"/>
                </a:solidFill>
              </a:rPr>
              <a:t>T</a:t>
            </a:r>
            <a:r>
              <a:rPr lang="en-US" sz="2000" b="1" baseline="-25000">
                <a:solidFill>
                  <a:srgbClr val="000000"/>
                </a:solidFill>
              </a:rPr>
              <a:t>h</a:t>
            </a:r>
            <a:endParaRPr lang="en-US" sz="2000" b="1">
              <a:solidFill>
                <a:srgbClr val="000000"/>
              </a:solidFill>
            </a:endParaRPr>
          </a:p>
        </p:txBody>
      </p:sp>
      <p:cxnSp>
        <p:nvCxnSpPr>
          <p:cNvPr id="61" name="Straight Arrow Connector 60"/>
          <p:cNvCxnSpPr>
            <a:stCxn id="33" idx="0"/>
            <a:endCxn id="18" idx="2"/>
          </p:cNvCxnSpPr>
          <p:nvPr/>
        </p:nvCxnSpPr>
        <p:spPr>
          <a:xfrm flipH="1" flipV="1">
            <a:off x="6577776" y="2026748"/>
            <a:ext cx="1052" cy="4461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1305212" y="638629"/>
            <a:ext cx="5921974" cy="4386452"/>
            <a:chOff x="1305212" y="638629"/>
            <a:chExt cx="5921974" cy="4386452"/>
          </a:xfrm>
        </p:grpSpPr>
        <p:grpSp>
          <p:nvGrpSpPr>
            <p:cNvPr id="60" name="Group 59"/>
            <p:cNvGrpSpPr/>
            <p:nvPr/>
          </p:nvGrpSpPr>
          <p:grpSpPr>
            <a:xfrm>
              <a:off x="1305212" y="809910"/>
              <a:ext cx="5921974" cy="4215171"/>
              <a:chOff x="1305212" y="809910"/>
              <a:chExt cx="5921974" cy="4215171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1305212" y="4655749"/>
                <a:ext cx="14824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Non-Immune</a:t>
                </a: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5957394" y="4653263"/>
                <a:ext cx="12697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Immune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3694895" y="4653263"/>
                <a:ext cx="12697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Infectious</a:t>
                </a:r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818586" y="1916651"/>
                <a:ext cx="455737" cy="461096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S</a:t>
                </a:r>
                <a:endParaRPr lang="en-US" sz="2000" b="1" baseline="-25000">
                  <a:solidFill>
                    <a:srgbClr val="000000"/>
                  </a:solidFill>
                </a:endParaRPr>
              </a:p>
            </p:txBody>
          </p:sp>
          <p:sp>
            <p:nvSpPr>
              <p:cNvPr id="17" name="Rounded Rectangle 16"/>
              <p:cNvSpPr>
                <a:spLocks noChangeAspect="1"/>
              </p:cNvSpPr>
              <p:nvPr/>
            </p:nvSpPr>
            <p:spPr>
              <a:xfrm>
                <a:off x="4122690" y="809910"/>
                <a:ext cx="457200" cy="457200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I</a:t>
                </a:r>
                <a:r>
                  <a:rPr lang="en-US" sz="2000" b="1" baseline="-25000">
                    <a:solidFill>
                      <a:srgbClr val="000000"/>
                    </a:solidFill>
                  </a:rPr>
                  <a:t>n</a:t>
                </a:r>
                <a:endParaRPr lang="en-US" sz="2000" b="1">
                  <a:solidFill>
                    <a:srgbClr val="000000"/>
                  </a:solidFill>
                </a:endParaRPr>
              </a:p>
            </p:txBody>
          </p:sp>
          <p:sp>
            <p:nvSpPr>
              <p:cNvPr id="18" name="Rounded Rectangle 17"/>
              <p:cNvSpPr>
                <a:spLocks noChangeAspect="1"/>
              </p:cNvSpPr>
              <p:nvPr/>
            </p:nvSpPr>
            <p:spPr>
              <a:xfrm>
                <a:off x="6349176" y="1569548"/>
                <a:ext cx="457200" cy="457200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R</a:t>
                </a:r>
              </a:p>
            </p:txBody>
          </p:sp>
          <p:sp>
            <p:nvSpPr>
              <p:cNvPr id="31" name="Rounded Rectangle 30"/>
              <p:cNvSpPr>
                <a:spLocks noChangeAspect="1"/>
              </p:cNvSpPr>
              <p:nvPr/>
            </p:nvSpPr>
            <p:spPr>
              <a:xfrm>
                <a:off x="4136097" y="2141415"/>
                <a:ext cx="457200" cy="457200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I</a:t>
                </a:r>
                <a:r>
                  <a:rPr lang="en-US" sz="2000" b="1" baseline="-25000">
                    <a:solidFill>
                      <a:srgbClr val="000000"/>
                    </a:solidFill>
                  </a:rPr>
                  <a:t>c</a:t>
                </a:r>
                <a:endParaRPr lang="en-US" sz="2000" b="1">
                  <a:solidFill>
                    <a:srgbClr val="000000"/>
                  </a:solidFill>
                </a:endParaRPr>
              </a:p>
            </p:txBody>
          </p:sp>
          <p:sp>
            <p:nvSpPr>
              <p:cNvPr id="32" name="Rounded Rectangle 31"/>
              <p:cNvSpPr>
                <a:spLocks noChangeAspect="1"/>
              </p:cNvSpPr>
              <p:nvPr/>
            </p:nvSpPr>
            <p:spPr>
              <a:xfrm>
                <a:off x="4135360" y="2819732"/>
                <a:ext cx="457200" cy="459418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I</a:t>
                </a:r>
                <a:r>
                  <a:rPr lang="en-US" sz="2000" b="1" baseline="-25000">
                    <a:solidFill>
                      <a:srgbClr val="000000"/>
                    </a:solidFill>
                  </a:rPr>
                  <a:t>s</a:t>
                </a:r>
                <a:endParaRPr lang="en-US" sz="2000" b="1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13" name="Straight Arrow Connector 12"/>
              <p:cNvCxnSpPr>
                <a:stCxn id="14" idx="3"/>
                <a:endCxn id="17" idx="1"/>
              </p:cNvCxnSpPr>
              <p:nvPr/>
            </p:nvCxnSpPr>
            <p:spPr>
              <a:xfrm flipV="1">
                <a:off x="2274323" y="1038510"/>
                <a:ext cx="1848367" cy="1108689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>
                <a:stCxn id="14" idx="3"/>
              </p:cNvCxnSpPr>
              <p:nvPr/>
            </p:nvCxnSpPr>
            <p:spPr>
              <a:xfrm flipV="1">
                <a:off x="2274323" y="1744918"/>
                <a:ext cx="1859669" cy="40228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/>
              <p:cNvCxnSpPr>
                <a:stCxn id="14" idx="3"/>
                <a:endCxn id="31" idx="1"/>
              </p:cNvCxnSpPr>
              <p:nvPr/>
            </p:nvCxnSpPr>
            <p:spPr>
              <a:xfrm>
                <a:off x="2274323" y="2147199"/>
                <a:ext cx="1861774" cy="22281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/>
              <p:cNvCxnSpPr/>
              <p:nvPr/>
            </p:nvCxnSpPr>
            <p:spPr>
              <a:xfrm>
                <a:off x="4238048" y="2598885"/>
                <a:ext cx="4470" cy="22868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Arrow Connector 61"/>
              <p:cNvCxnSpPr/>
              <p:nvPr/>
            </p:nvCxnSpPr>
            <p:spPr>
              <a:xfrm flipH="1" flipV="1">
                <a:off x="4474371" y="1923784"/>
                <a:ext cx="5305" cy="229754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/>
              <p:cNvCxnSpPr/>
              <p:nvPr/>
            </p:nvCxnSpPr>
            <p:spPr>
              <a:xfrm flipH="1" flipV="1">
                <a:off x="4479062" y="2590102"/>
                <a:ext cx="6532" cy="228685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/>
              <p:cNvCxnSpPr/>
              <p:nvPr/>
            </p:nvCxnSpPr>
            <p:spPr>
              <a:xfrm flipH="1" flipV="1">
                <a:off x="4479676" y="1267110"/>
                <a:ext cx="5305" cy="209528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Rounded Rectangle 32"/>
              <p:cNvSpPr>
                <a:spLocks noChangeAspect="1"/>
              </p:cNvSpPr>
              <p:nvPr/>
            </p:nvSpPr>
            <p:spPr>
              <a:xfrm>
                <a:off x="6350228" y="2472875"/>
                <a:ext cx="457200" cy="457200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H</a:t>
                </a:r>
              </a:p>
            </p:txBody>
          </p:sp>
          <p:sp>
            <p:nvSpPr>
              <p:cNvPr id="35" name="Rounded Rectangle 34"/>
              <p:cNvSpPr>
                <a:spLocks noChangeAspect="1"/>
              </p:cNvSpPr>
              <p:nvPr/>
            </p:nvSpPr>
            <p:spPr>
              <a:xfrm>
                <a:off x="4122690" y="4112080"/>
                <a:ext cx="457200" cy="459418"/>
              </a:xfrm>
              <a:prstGeom prst="round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>
                    <a:solidFill>
                      <a:srgbClr val="000000"/>
                    </a:solidFill>
                  </a:rPr>
                  <a:t>T</a:t>
                </a:r>
                <a:r>
                  <a:rPr lang="en-US" sz="2000" b="1" baseline="-25000">
                    <a:solidFill>
                      <a:srgbClr val="000000"/>
                    </a:solidFill>
                  </a:rPr>
                  <a:t>o</a:t>
                </a:r>
                <a:endParaRPr lang="en-US" sz="2000" b="1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43" name="Straight Arrow Connector 42"/>
              <p:cNvCxnSpPr>
                <a:endCxn id="35" idx="1"/>
              </p:cNvCxnSpPr>
              <p:nvPr/>
            </p:nvCxnSpPr>
            <p:spPr>
              <a:xfrm>
                <a:off x="2295901" y="2183940"/>
                <a:ext cx="1826789" cy="2157849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>
                <a:stCxn id="14" idx="3"/>
                <a:endCxn id="34" idx="1"/>
              </p:cNvCxnSpPr>
              <p:nvPr/>
            </p:nvCxnSpPr>
            <p:spPr>
              <a:xfrm>
                <a:off x="2274323" y="2147199"/>
                <a:ext cx="1829047" cy="156306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/>
              <p:cNvCxnSpPr>
                <a:endCxn id="33" idx="1"/>
              </p:cNvCxnSpPr>
              <p:nvPr/>
            </p:nvCxnSpPr>
            <p:spPr>
              <a:xfrm flipV="1">
                <a:off x="4560570" y="2701475"/>
                <a:ext cx="1789658" cy="1018652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/>
              <p:cNvCxnSpPr>
                <a:stCxn id="32" idx="3"/>
                <a:endCxn id="33" idx="1"/>
              </p:cNvCxnSpPr>
              <p:nvPr/>
            </p:nvCxnSpPr>
            <p:spPr>
              <a:xfrm flipV="1">
                <a:off x="4592560" y="2701475"/>
                <a:ext cx="1757668" cy="347966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Arrow Connector 56"/>
              <p:cNvCxnSpPr>
                <a:stCxn id="35" idx="3"/>
                <a:endCxn id="33" idx="1"/>
              </p:cNvCxnSpPr>
              <p:nvPr/>
            </p:nvCxnSpPr>
            <p:spPr>
              <a:xfrm flipV="1">
                <a:off x="4579890" y="2701475"/>
                <a:ext cx="1770338" cy="1640314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Straight Arrow Connector 47"/>
            <p:cNvCxnSpPr>
              <a:endCxn id="14" idx="0"/>
            </p:cNvCxnSpPr>
            <p:nvPr/>
          </p:nvCxnSpPr>
          <p:spPr>
            <a:xfrm flipH="1">
              <a:off x="2046455" y="638629"/>
              <a:ext cx="19064" cy="12780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>
              <a:stCxn id="18" idx="0"/>
            </p:cNvCxnSpPr>
            <p:nvPr/>
          </p:nvCxnSpPr>
          <p:spPr>
            <a:xfrm flipV="1">
              <a:off x="6577776" y="638629"/>
              <a:ext cx="0" cy="93091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 flipH="1">
              <a:off x="2080033" y="638629"/>
              <a:ext cx="4512257" cy="792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4321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606722" y="471398"/>
            <a:ext cx="7968940" cy="46811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570" y="5192170"/>
            <a:ext cx="6809213" cy="972525"/>
          </a:xfrm>
          <a:solidFill>
            <a:schemeClr val="bg1"/>
          </a:solidFill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/>
              <a:t>Treated infections will cure to a state where false positive test results will temporarily be possible due to the presence of the HRP2 antigen.</a:t>
            </a:r>
          </a:p>
        </p:txBody>
      </p:sp>
      <p:sp>
        <p:nvSpPr>
          <p:cNvPr id="30" name="Rounded Rectangle 29"/>
          <p:cNvSpPr>
            <a:spLocks noChangeAspect="1"/>
          </p:cNvSpPr>
          <p:nvPr/>
        </p:nvSpPr>
        <p:spPr>
          <a:xfrm>
            <a:off x="4133992" y="1489085"/>
            <a:ext cx="457200" cy="4572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rgbClr val="000000"/>
                </a:solidFill>
              </a:rPr>
              <a:t>I</a:t>
            </a:r>
            <a:r>
              <a:rPr lang="en-US" sz="2000" b="1" baseline="-25000">
                <a:solidFill>
                  <a:srgbClr val="000000"/>
                </a:solidFill>
              </a:rPr>
              <a:t>a</a:t>
            </a:r>
            <a:endParaRPr lang="en-US" sz="2000" b="1">
              <a:solidFill>
                <a:srgbClr val="000000"/>
              </a:solidFill>
            </a:endParaRPr>
          </a:p>
        </p:txBody>
      </p:sp>
      <p:cxnSp>
        <p:nvCxnSpPr>
          <p:cNvPr id="39" name="Straight Arrow Connector 38"/>
          <p:cNvCxnSpPr>
            <a:stCxn id="17" idx="3"/>
            <a:endCxn id="18" idx="1"/>
          </p:cNvCxnSpPr>
          <p:nvPr/>
        </p:nvCxnSpPr>
        <p:spPr>
          <a:xfrm>
            <a:off x="4579890" y="1038510"/>
            <a:ext cx="1769286" cy="75963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Donut 27"/>
          <p:cNvSpPr/>
          <p:nvPr/>
        </p:nvSpPr>
        <p:spPr>
          <a:xfrm>
            <a:off x="5770971" y="2141415"/>
            <a:ext cx="1456215" cy="1489156"/>
          </a:xfrm>
          <a:prstGeom prst="donut">
            <a:avLst>
              <a:gd name="adj" fmla="val 2408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ounded Rectangle 33"/>
          <p:cNvSpPr>
            <a:spLocks noChangeAspect="1"/>
          </p:cNvSpPr>
          <p:nvPr/>
        </p:nvSpPr>
        <p:spPr>
          <a:xfrm>
            <a:off x="4103370" y="3481659"/>
            <a:ext cx="457200" cy="457200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rgbClr val="000000"/>
                </a:solidFill>
              </a:rPr>
              <a:t>T</a:t>
            </a:r>
            <a:r>
              <a:rPr lang="en-US" sz="2000" b="1" baseline="-25000">
                <a:solidFill>
                  <a:srgbClr val="000000"/>
                </a:solidFill>
              </a:rPr>
              <a:t>h</a:t>
            </a:r>
            <a:endParaRPr lang="en-US" sz="2000" b="1">
              <a:solidFill>
                <a:srgbClr val="000000"/>
              </a:solidFill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1285357" y="809910"/>
            <a:ext cx="5941829" cy="4218535"/>
            <a:chOff x="1285357" y="809910"/>
            <a:chExt cx="5941829" cy="4218535"/>
          </a:xfrm>
        </p:grpSpPr>
        <p:sp>
          <p:nvSpPr>
            <p:cNvPr id="25" name="TextBox 24"/>
            <p:cNvSpPr txBox="1"/>
            <p:nvPr/>
          </p:nvSpPr>
          <p:spPr>
            <a:xfrm>
              <a:off x="1285357" y="4659113"/>
              <a:ext cx="14824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Non-Immune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957394" y="4653263"/>
              <a:ext cx="1269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Immune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694895" y="4653263"/>
              <a:ext cx="1269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Infectious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818586" y="1916651"/>
              <a:ext cx="455737" cy="461096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S</a:t>
              </a:r>
              <a:endParaRPr lang="en-US" sz="2000" b="1" baseline="-25000">
                <a:solidFill>
                  <a:srgbClr val="000000"/>
                </a:solidFill>
              </a:endParaRPr>
            </a:p>
          </p:txBody>
        </p:sp>
        <p:sp>
          <p:nvSpPr>
            <p:cNvPr id="17" name="Rounded Rectangle 16"/>
            <p:cNvSpPr>
              <a:spLocks noChangeAspect="1"/>
            </p:cNvSpPr>
            <p:nvPr/>
          </p:nvSpPr>
          <p:spPr>
            <a:xfrm>
              <a:off x="4122690" y="809910"/>
              <a:ext cx="457200" cy="457200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I</a:t>
              </a:r>
              <a:r>
                <a:rPr lang="en-US" sz="2000" b="1" baseline="-25000">
                  <a:solidFill>
                    <a:srgbClr val="000000"/>
                  </a:solidFill>
                </a:rPr>
                <a:t>n</a:t>
              </a:r>
              <a:endParaRPr lang="en-US" sz="2000" b="1">
                <a:solidFill>
                  <a:srgbClr val="000000"/>
                </a:solidFill>
              </a:endParaRPr>
            </a:p>
          </p:txBody>
        </p:sp>
        <p:sp>
          <p:nvSpPr>
            <p:cNvPr id="18" name="Rounded Rectangle 17"/>
            <p:cNvSpPr>
              <a:spLocks noChangeAspect="1"/>
            </p:cNvSpPr>
            <p:nvPr/>
          </p:nvSpPr>
          <p:spPr>
            <a:xfrm>
              <a:off x="6349176" y="1569548"/>
              <a:ext cx="457200" cy="457200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R</a:t>
              </a:r>
            </a:p>
          </p:txBody>
        </p:sp>
        <p:sp>
          <p:nvSpPr>
            <p:cNvPr id="31" name="Rounded Rectangle 30"/>
            <p:cNvSpPr>
              <a:spLocks noChangeAspect="1"/>
            </p:cNvSpPr>
            <p:nvPr/>
          </p:nvSpPr>
          <p:spPr>
            <a:xfrm>
              <a:off x="4136097" y="2141415"/>
              <a:ext cx="457200" cy="457200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I</a:t>
              </a:r>
              <a:r>
                <a:rPr lang="en-US" sz="2000" b="1" baseline="-25000">
                  <a:solidFill>
                    <a:srgbClr val="000000"/>
                  </a:solidFill>
                </a:rPr>
                <a:t>c</a:t>
              </a:r>
              <a:endParaRPr lang="en-US" sz="2000" b="1">
                <a:solidFill>
                  <a:srgbClr val="000000"/>
                </a:solidFill>
              </a:endParaRPr>
            </a:p>
          </p:txBody>
        </p:sp>
        <p:sp>
          <p:nvSpPr>
            <p:cNvPr id="32" name="Rounded Rectangle 31"/>
            <p:cNvSpPr>
              <a:spLocks noChangeAspect="1"/>
            </p:cNvSpPr>
            <p:nvPr/>
          </p:nvSpPr>
          <p:spPr>
            <a:xfrm>
              <a:off x="4135360" y="2819732"/>
              <a:ext cx="457200" cy="459418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I</a:t>
              </a:r>
              <a:r>
                <a:rPr lang="en-US" sz="2000" b="1" baseline="-25000">
                  <a:solidFill>
                    <a:srgbClr val="000000"/>
                  </a:solidFill>
                </a:rPr>
                <a:t>s</a:t>
              </a:r>
              <a:endParaRPr lang="en-US" sz="2000" b="1">
                <a:solidFill>
                  <a:srgbClr val="000000"/>
                </a:solidFill>
              </a:endParaRPr>
            </a:p>
          </p:txBody>
        </p:sp>
        <p:cxnSp>
          <p:nvCxnSpPr>
            <p:cNvPr id="13" name="Straight Arrow Connector 12"/>
            <p:cNvCxnSpPr>
              <a:stCxn id="14" idx="3"/>
              <a:endCxn id="17" idx="1"/>
            </p:cNvCxnSpPr>
            <p:nvPr/>
          </p:nvCxnSpPr>
          <p:spPr>
            <a:xfrm flipV="1">
              <a:off x="2274323" y="1038510"/>
              <a:ext cx="1848367" cy="11086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14" idx="3"/>
            </p:cNvCxnSpPr>
            <p:nvPr/>
          </p:nvCxnSpPr>
          <p:spPr>
            <a:xfrm flipV="1">
              <a:off x="2274323" y="1744918"/>
              <a:ext cx="1859669" cy="40228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14" idx="3"/>
              <a:endCxn id="31" idx="1"/>
            </p:cNvCxnSpPr>
            <p:nvPr/>
          </p:nvCxnSpPr>
          <p:spPr>
            <a:xfrm>
              <a:off x="2274323" y="2147199"/>
              <a:ext cx="1861774" cy="2228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4238048" y="2598885"/>
              <a:ext cx="4470" cy="2286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 flipV="1">
              <a:off x="4474371" y="1923784"/>
              <a:ext cx="5305" cy="229754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H="1" flipV="1">
              <a:off x="4479062" y="2590102"/>
              <a:ext cx="6532" cy="228685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H="1" flipV="1">
              <a:off x="4479676" y="1267110"/>
              <a:ext cx="5305" cy="209528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ounded Rectangle 32"/>
            <p:cNvSpPr>
              <a:spLocks noChangeAspect="1"/>
            </p:cNvSpPr>
            <p:nvPr/>
          </p:nvSpPr>
          <p:spPr>
            <a:xfrm>
              <a:off x="6350228" y="2472875"/>
              <a:ext cx="457200" cy="457200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H</a:t>
              </a:r>
            </a:p>
          </p:txBody>
        </p:sp>
        <p:sp>
          <p:nvSpPr>
            <p:cNvPr id="35" name="Rounded Rectangle 34"/>
            <p:cNvSpPr>
              <a:spLocks noChangeAspect="1"/>
            </p:cNvSpPr>
            <p:nvPr/>
          </p:nvSpPr>
          <p:spPr>
            <a:xfrm>
              <a:off x="4122690" y="4112080"/>
              <a:ext cx="457200" cy="459418"/>
            </a:xfrm>
            <a:prstGeom prst="round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>
                  <a:solidFill>
                    <a:srgbClr val="000000"/>
                  </a:solidFill>
                </a:rPr>
                <a:t>T</a:t>
              </a:r>
              <a:r>
                <a:rPr lang="en-US" sz="2000" b="1" baseline="-25000">
                  <a:solidFill>
                    <a:srgbClr val="000000"/>
                  </a:solidFill>
                </a:rPr>
                <a:t>o</a:t>
              </a:r>
              <a:endParaRPr lang="en-US" sz="2000" b="1">
                <a:solidFill>
                  <a:srgbClr val="000000"/>
                </a:solidFill>
              </a:endParaRPr>
            </a:p>
          </p:txBody>
        </p:sp>
        <p:cxnSp>
          <p:nvCxnSpPr>
            <p:cNvPr id="43" name="Straight Arrow Connector 42"/>
            <p:cNvCxnSpPr>
              <a:endCxn id="35" idx="1"/>
            </p:cNvCxnSpPr>
            <p:nvPr/>
          </p:nvCxnSpPr>
          <p:spPr>
            <a:xfrm>
              <a:off x="2295901" y="2183940"/>
              <a:ext cx="1826789" cy="215784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14" idx="3"/>
              <a:endCxn id="34" idx="1"/>
            </p:cNvCxnSpPr>
            <p:nvPr/>
          </p:nvCxnSpPr>
          <p:spPr>
            <a:xfrm>
              <a:off x="2274323" y="2147199"/>
              <a:ext cx="1829047" cy="156306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>
              <a:endCxn id="33" idx="1"/>
            </p:cNvCxnSpPr>
            <p:nvPr/>
          </p:nvCxnSpPr>
          <p:spPr>
            <a:xfrm flipV="1">
              <a:off x="4560570" y="2701475"/>
              <a:ext cx="1789658" cy="1018652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stCxn id="32" idx="3"/>
              <a:endCxn id="33" idx="1"/>
            </p:cNvCxnSpPr>
            <p:nvPr/>
          </p:nvCxnSpPr>
          <p:spPr>
            <a:xfrm flipV="1">
              <a:off x="4592560" y="2701475"/>
              <a:ext cx="1757668" cy="347966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>
              <a:stCxn id="35" idx="3"/>
              <a:endCxn id="33" idx="1"/>
            </p:cNvCxnSpPr>
            <p:nvPr/>
          </p:nvCxnSpPr>
          <p:spPr>
            <a:xfrm flipV="1">
              <a:off x="4579890" y="2701475"/>
              <a:ext cx="1770338" cy="1640314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Straight Arrow Connector 60"/>
          <p:cNvCxnSpPr>
            <a:stCxn id="33" idx="0"/>
            <a:endCxn id="18" idx="2"/>
          </p:cNvCxnSpPr>
          <p:nvPr/>
        </p:nvCxnSpPr>
        <p:spPr>
          <a:xfrm flipH="1" flipV="1">
            <a:off x="6577776" y="2026748"/>
            <a:ext cx="1052" cy="4461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2046455" y="638629"/>
            <a:ext cx="19064" cy="12780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6577776" y="638629"/>
            <a:ext cx="0" cy="930919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2080033" y="638629"/>
            <a:ext cx="4512257" cy="7928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02931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lma_project" id="{294DF057-383A-7F4C-85C5-C6B6E1C684F3}" vid="{66E02F54-9E89-1345-BA69-079401474C0F}"/>
    </a:ext>
  </a:extLst>
</a:theme>
</file>

<file path=ppt/theme/theme2.xml><?xml version="1.0" encoding="utf-8"?>
<a:theme xmlns:a="http://schemas.openxmlformats.org/drawingml/2006/main" name="aplma_project2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3206E7A-1123-9648-91DE-37DECA093446}" vid="{340CC35D-B022-C041-AFB2-FB348497E301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3206E7A-1123-9648-91DE-37DECA093446}" vid="{612C6F24-806B-D846-BBCC-C17AA2A77CB0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1423</TotalTime>
  <Words>348</Words>
  <Application>Microsoft Macintosh PowerPoint</Application>
  <PresentationFormat>On-screen Show (4:3)</PresentationFormat>
  <Paragraphs>120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Avenir Light</vt:lpstr>
      <vt:lpstr>Calibri</vt:lpstr>
      <vt:lpstr>Calibri Light</vt:lpstr>
      <vt:lpstr>Custom Design</vt:lpstr>
      <vt:lpstr>aplma_project2</vt:lpstr>
      <vt:lpstr>1_Custom Design</vt:lpstr>
      <vt:lpstr>PowerPoint Presentation</vt:lpstr>
      <vt:lpstr>The SPPf model is an extension of the basic SIRS disease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MeTCAP Model</dc:title>
  <dc:creator>Sheetal Silal</dc:creator>
  <cp:lastModifiedBy>Sheetal Silal</cp:lastModifiedBy>
  <cp:revision>75</cp:revision>
  <dcterms:created xsi:type="dcterms:W3CDTF">2017-05-25T12:55:00Z</dcterms:created>
  <dcterms:modified xsi:type="dcterms:W3CDTF">2020-02-03T13:14:43Z</dcterms:modified>
</cp:coreProperties>
</file>

<file path=docProps/thumbnail.jpeg>
</file>